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180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googl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googl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google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google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74644" y="95572"/>
            <a:ext cx="8977750" cy="6124754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Culture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Religion</a:t>
            </a: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is an important part of culture.</a:t>
            </a:r>
            <a:b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 this lesson, we focus on </a:t>
            </a: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religions</a:t>
            </a: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and where their followers are located in the world.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Religions are listed in alphabetical order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 u="sng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Buddhism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Christianity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Folk religions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Hinduism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Islam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Not affiliated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Other religions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7398327" y="270007"/>
            <a:ext cx="1460408" cy="27863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U4, L1, S2c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5744416" y="3426444"/>
            <a:ext cx="2971798" cy="1785104"/>
          </a:xfrm>
          <a:prstGeom prst="rect">
            <a:avLst/>
          </a:prstGeom>
          <a:solidFill>
            <a:schemeClr val="lt1"/>
          </a:solidFill>
          <a:ln w="349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i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Which religions </a:t>
            </a:r>
            <a:br>
              <a:rPr lang="en-US" sz="2000" b="1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1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are present</a:t>
            </a:r>
            <a:br>
              <a:rPr lang="en-US" sz="2000" b="1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1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the community</a:t>
            </a:r>
            <a:br>
              <a:rPr lang="en-US" sz="2000" b="1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1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 you live?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/>
        </p:nvSpPr>
        <p:spPr>
          <a:xfrm>
            <a:off x="74644" y="95572"/>
            <a:ext cx="8977750" cy="6524863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Religion is an important part of culture.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                            	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</a:t>
            </a:r>
            <a:endParaRPr sz="16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351692" y="1289590"/>
            <a:ext cx="8405446" cy="4370427"/>
          </a:xfrm>
          <a:prstGeom prst="rect">
            <a:avLst/>
          </a:prstGeom>
          <a:solidFill>
            <a:srgbClr val="FFE389"/>
          </a:solidFill>
          <a:ln w="349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Religions are listed in alphabetical order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Buddhism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(includes 3 major branches)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Christianity 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(includes 3 major branches:  Roman Catholic, Orthodox, Protestant)   </a:t>
            </a:r>
            <a:b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Folk religions 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(includes many small tribal groups)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Hinduism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(includes many branches)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Islam 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(includes 2 major branches - Sunni and Shia)</a:t>
            </a:r>
            <a:endParaRPr sz="18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 Not affiliated 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(includes those who belong to </a:t>
            </a:r>
            <a:r>
              <a:rPr lang="en-US" sz="18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religion, and atheists, agnostics)</a:t>
            </a:r>
            <a:endParaRPr sz="1800" b="1">
              <a:solidFill>
                <a:srgbClr val="9900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33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>
                <a:solidFill>
                  <a:srgbClr val="E200A7"/>
                </a:solidFill>
                <a:latin typeface="Calibri"/>
                <a:ea typeface="Calibri"/>
                <a:cs typeface="Calibri"/>
                <a:sym typeface="Calibri"/>
              </a:rPr>
              <a:t>Other religions 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(includes Judaism, Jainism, Sikhism, </a:t>
            </a:r>
            <a:b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Taoism, Shintoism, and others)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3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413238" y="5032230"/>
            <a:ext cx="8282353" cy="1300356"/>
          </a:xfrm>
          <a:prstGeom prst="rect">
            <a:avLst/>
          </a:prstGeom>
          <a:solidFill>
            <a:schemeClr val="lt1"/>
          </a:solidFill>
          <a:ln w="349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Which religion in this list</a:t>
            </a:r>
            <a:br>
              <a:rPr lang="en-US" sz="2000" b="1" i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1" i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 you think has the </a:t>
            </a:r>
            <a:r>
              <a:rPr lang="en-US" sz="2000" b="1" i="1" u="sng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largest</a:t>
            </a:r>
            <a:r>
              <a:rPr lang="en-US" sz="2000" b="1" i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b="1" i="1" u="sng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number</a:t>
            </a:r>
            <a:r>
              <a:rPr lang="en-US" sz="2000" b="1" i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br>
              <a:rPr lang="en-US" sz="2000" b="1" i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1" i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followers in the world?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i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/>
        </p:nvSpPr>
        <p:spPr>
          <a:xfrm>
            <a:off x="74644" y="95572"/>
            <a:ext cx="8977750" cy="6647974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                            	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endParaRPr sz="16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248582" y="2429543"/>
            <a:ext cx="3138542" cy="3847207"/>
          </a:xfrm>
          <a:prstGeom prst="rect">
            <a:avLst/>
          </a:prstGeom>
          <a:solidFill>
            <a:srgbClr val="FFE389"/>
          </a:solidFill>
          <a:ln w="349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Religion names</a:t>
            </a:r>
            <a:r>
              <a:rPr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</a:t>
            </a:r>
            <a:b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in alphabetical order.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Buddhism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Christianity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Folk religions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Hinduism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Islam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Not affiliated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E200A7"/>
                </a:solidFill>
                <a:latin typeface="Calibri"/>
                <a:ea typeface="Calibri"/>
                <a:cs typeface="Calibri"/>
                <a:sym typeface="Calibri"/>
              </a:rPr>
              <a:t>Other religions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3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248582" y="234196"/>
            <a:ext cx="8666818" cy="2113399"/>
          </a:xfrm>
          <a:prstGeom prst="rect">
            <a:avLst/>
          </a:prstGeom>
          <a:solidFill>
            <a:schemeClr val="lt1"/>
          </a:solidFill>
          <a:ln w="349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sz="2000" b="1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(You may use the charts below or cards that show</a:t>
            </a:r>
            <a:endParaRPr/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</a:t>
            </a:r>
            <a:r>
              <a:rPr lang="en-US" sz="1800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-- Name of religion</a:t>
            </a:r>
            <a:endParaRPr/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-- Number of followers in the world</a:t>
            </a:r>
            <a:endParaRPr/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-- Percentage of the world's population who are followers)</a:t>
            </a:r>
            <a:endParaRPr/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 sz="800" i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</a:t>
            </a:r>
            <a:r>
              <a:rPr lang="en-US" sz="2400" b="1" i="1" u="sng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Your task</a:t>
            </a:r>
            <a:r>
              <a:rPr lang="en-US" sz="2400" b="1" i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 </a:t>
            </a:r>
            <a:r>
              <a:rPr lang="en-US" sz="2400" i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1" i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Match name to number and percentage.</a:t>
            </a:r>
            <a:endParaRPr/>
          </a:p>
        </p:txBody>
      </p:sp>
      <p:sp>
        <p:nvSpPr>
          <p:cNvPr id="101" name="Google Shape;101;p15"/>
          <p:cNvSpPr txBox="1"/>
          <p:nvPr/>
        </p:nvSpPr>
        <p:spPr>
          <a:xfrm>
            <a:off x="4501011" y="2455441"/>
            <a:ext cx="4351881" cy="3631763"/>
          </a:xfrm>
          <a:prstGeom prst="rect">
            <a:avLst/>
          </a:prstGeom>
          <a:solidFill>
            <a:srgbClr val="FFE389"/>
          </a:solidFill>
          <a:ln w="349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Numbers and Percentages </a:t>
            </a:r>
            <a:r>
              <a:rPr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are listed from smallest to largest.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72 million,       1%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405 million,       6%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487 million,       7%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1.0 billion,          15%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1.1 billion,          16.5%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1.6 billion,          23%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2.2 billion,          31.5%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76200" y="6389477"/>
            <a:ext cx="8839200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 http://www.pewforum.org/2015/04/02/religious-projection-table/2010/percent/all/</a:t>
            </a:r>
            <a:endParaRPr/>
          </a:p>
        </p:txBody>
      </p:sp>
      <p:sp>
        <p:nvSpPr>
          <p:cNvPr id="103" name="Google Shape;103;p15"/>
          <p:cNvSpPr txBox="1"/>
          <p:nvPr/>
        </p:nvSpPr>
        <p:spPr>
          <a:xfrm>
            <a:off x="5354579" y="5922932"/>
            <a:ext cx="3560821" cy="369332"/>
          </a:xfrm>
          <a:prstGeom prst="rect">
            <a:avLst/>
          </a:prstGeom>
          <a:solidFill>
            <a:schemeClr val="lt1"/>
          </a:solidFill>
          <a:ln w="222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See next slide for answers.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/>
        </p:nvSpPr>
        <p:spPr>
          <a:xfrm>
            <a:off x="74644" y="95572"/>
            <a:ext cx="8977750" cy="6647974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                            	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endParaRPr sz="16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228600" y="304800"/>
            <a:ext cx="8686800" cy="954107"/>
          </a:xfrm>
          <a:prstGeom prst="rect">
            <a:avLst/>
          </a:prstGeom>
          <a:solidFill>
            <a:srgbClr val="FFC000"/>
          </a:solidFill>
          <a:ln w="476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3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Major Religions in 2010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636103" y="1485232"/>
            <a:ext cx="8074742" cy="4185761"/>
          </a:xfrm>
          <a:prstGeom prst="rect">
            <a:avLst/>
          </a:prstGeom>
          <a:solidFill>
            <a:srgbClr val="FFE389"/>
          </a:solidFill>
          <a:ln w="2222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800"/>
              <a:buFont typeface="Noto Sans Symbols"/>
              <a:buNone/>
            </a:pPr>
            <a:r>
              <a:rPr lang="en-US" sz="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Religions are in rank order </a:t>
            </a:r>
            <a:r>
              <a:rPr lang="en-US" sz="180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by total number of followers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Noto Sans Symbols"/>
              <a:buNone/>
            </a:pPr>
            <a:r>
              <a:rPr lang="en-US" sz="2000" b="1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Christianity</a:t>
            </a:r>
            <a:r>
              <a:rPr lang="en-US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: 	   2.2 billion   </a:t>
            </a:r>
            <a:r>
              <a:rPr lang="en-US"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(31.5% of the world)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None/>
            </a:pPr>
            <a:r>
              <a:rPr lang="en-US" sz="2000" b="1" u="sng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Islam</a:t>
            </a:r>
            <a:r>
              <a:rPr lang="en-US" sz="20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:                  1.6 billion      </a:t>
            </a:r>
            <a:r>
              <a:rPr lang="en-US" sz="1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(23% of the world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rgbClr val="9900CC"/>
              </a:buClr>
              <a:buSzPts val="2000"/>
              <a:buFont typeface="Noto Sans Symbols"/>
              <a:buNone/>
            </a:pPr>
            <a:r>
              <a:rPr lang="en-US" sz="2000" b="1" u="sng">
                <a:solidFill>
                  <a:srgbClr val="9900CC"/>
                </a:solidFill>
                <a:latin typeface="Arial"/>
                <a:ea typeface="Arial"/>
                <a:cs typeface="Arial"/>
                <a:sym typeface="Arial"/>
              </a:rPr>
              <a:t>Not affiliated</a:t>
            </a:r>
            <a:r>
              <a:rPr lang="en-US" sz="2000" b="1">
                <a:solidFill>
                  <a:srgbClr val="9900CC"/>
                </a:solidFill>
                <a:latin typeface="Arial"/>
                <a:ea typeface="Arial"/>
                <a:cs typeface="Arial"/>
                <a:sym typeface="Arial"/>
              </a:rPr>
              <a:t>:      1.1 billion   </a:t>
            </a:r>
            <a:r>
              <a:rPr lang="en-US" sz="1800">
                <a:solidFill>
                  <a:srgbClr val="9900CC"/>
                </a:solidFill>
                <a:latin typeface="Arial"/>
                <a:ea typeface="Arial"/>
                <a:cs typeface="Arial"/>
                <a:sym typeface="Arial"/>
              </a:rPr>
              <a:t>(16.5% of the world)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Hinduism</a:t>
            </a: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	   1.0 billion   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(15% of the world)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rgbClr val="833C0B"/>
              </a:buClr>
              <a:buSzPts val="2000"/>
              <a:buFont typeface="Noto Sans Symbols"/>
              <a:buNone/>
            </a:pPr>
            <a:r>
              <a:rPr lang="en-US" sz="2000" b="1" u="sng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Buddhism</a:t>
            </a:r>
            <a:r>
              <a:rPr lang="en-US" sz="2000" b="1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:               488 million   </a:t>
            </a:r>
            <a:r>
              <a:rPr lang="en-US" sz="18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(7% of the world)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None/>
            </a:pPr>
            <a:r>
              <a:rPr lang="en-US" sz="2000" b="1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Folk religions</a:t>
            </a:r>
            <a:r>
              <a:rPr lang="en-US" sz="2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:         405 million   </a:t>
            </a:r>
            <a:r>
              <a:rPr lang="en-US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(6% of the world)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rgbClr val="E200A7"/>
              </a:buClr>
              <a:buSzPts val="2000"/>
              <a:buFont typeface="Noto Sans Symbols"/>
              <a:buNone/>
            </a:pPr>
            <a:r>
              <a:rPr lang="en-US" sz="2000" b="1" u="sng">
                <a:solidFill>
                  <a:srgbClr val="E200A7"/>
                </a:solidFill>
                <a:latin typeface="Arial"/>
                <a:ea typeface="Arial"/>
                <a:cs typeface="Arial"/>
                <a:sym typeface="Arial"/>
              </a:rPr>
              <a:t>Other religions:</a:t>
            </a:r>
            <a:r>
              <a:rPr lang="en-US" sz="2000" b="1">
                <a:solidFill>
                  <a:srgbClr val="E200A7"/>
                </a:solidFill>
                <a:latin typeface="Arial"/>
                <a:ea typeface="Arial"/>
                <a:cs typeface="Arial"/>
                <a:sym typeface="Arial"/>
              </a:rPr>
              <a:t>          72 million   </a:t>
            </a:r>
            <a:r>
              <a:rPr lang="en-US" sz="1800">
                <a:solidFill>
                  <a:srgbClr val="E200A7"/>
                </a:solidFill>
                <a:latin typeface="Arial"/>
                <a:ea typeface="Arial"/>
                <a:cs typeface="Arial"/>
                <a:sym typeface="Arial"/>
              </a:rPr>
              <a:t>(1% of the world)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</a:pP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143919" y="6001933"/>
            <a:ext cx="8839200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 http://www.pewforum.org/2015/04/02/religious-projection-table/2010/percent/all/</a:t>
            </a:r>
            <a:endParaRPr/>
          </a:p>
        </p:txBody>
      </p:sp>
      <p:sp>
        <p:nvSpPr>
          <p:cNvPr id="112" name="Google Shape;112;p16"/>
          <p:cNvSpPr txBox="1"/>
          <p:nvPr/>
        </p:nvSpPr>
        <p:spPr>
          <a:xfrm>
            <a:off x="5739047" y="378636"/>
            <a:ext cx="2971798" cy="984885"/>
          </a:xfrm>
          <a:prstGeom prst="rect">
            <a:avLst/>
          </a:prstGeom>
          <a:solidFill>
            <a:schemeClr val="lt1"/>
          </a:solidFill>
          <a:ln w="349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 i="1">
              <a:solidFill>
                <a:srgbClr val="C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ANSWERS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Matches revealed!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i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6761174" y="2533121"/>
            <a:ext cx="1746723" cy="144655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 i="1">
              <a:solidFill>
                <a:srgbClr val="C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Are you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surprised</a:t>
            </a:r>
            <a:br>
              <a:rPr lang="en-US" sz="1800" i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800" i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</a:t>
            </a:r>
            <a:br>
              <a:rPr lang="en-US" sz="1800" i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800" i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ranking?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C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160</Words>
  <Application>Microsoft Office PowerPoint</Application>
  <PresentationFormat>On-screen Show (4:3)</PresentationFormat>
  <Paragraphs>126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Comic Sans MS</vt:lpstr>
      <vt:lpstr>Arial</vt:lpstr>
      <vt:lpstr>Calibri</vt:lpstr>
      <vt:lpstr>Noto Sans Symbols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Scott Zmija</cp:lastModifiedBy>
  <cp:revision>2</cp:revision>
  <dcterms:modified xsi:type="dcterms:W3CDTF">2019-11-21T14:44:17Z</dcterms:modified>
</cp:coreProperties>
</file>