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2" r:id="rId3"/>
    <p:sldId id="276" r:id="rId4"/>
    <p:sldId id="279" r:id="rId5"/>
    <p:sldId id="278" r:id="rId6"/>
    <p:sldId id="288" r:id="rId7"/>
    <p:sldId id="289" r:id="rId8"/>
    <p:sldId id="293" r:id="rId9"/>
    <p:sldId id="290" r:id="rId10"/>
    <p:sldId id="299" r:id="rId11"/>
    <p:sldId id="315" r:id="rId12"/>
    <p:sldId id="281" r:id="rId13"/>
    <p:sldId id="296" r:id="rId14"/>
    <p:sldId id="294" r:id="rId15"/>
    <p:sldId id="313" r:id="rId16"/>
  </p:sldIdLst>
  <p:sldSz cx="10972800" cy="8229600" type="B4JIS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6633"/>
    <a:srgbClr val="FFCC99"/>
    <a:srgbClr val="FFFFCC"/>
    <a:srgbClr val="FFFF99"/>
    <a:srgbClr val="5FB1D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1" autoAdjust="0"/>
    <p:restoredTop sz="94660"/>
  </p:normalViewPr>
  <p:slideViewPr>
    <p:cSldViewPr>
      <p:cViewPr varScale="1">
        <p:scale>
          <a:sx n="44" d="100"/>
          <a:sy n="44" d="100"/>
        </p:scale>
        <p:origin x="422" y="67"/>
      </p:cViewPr>
      <p:guideLst>
        <p:guide orient="horz" pos="2592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40080" y="1645920"/>
            <a:ext cx="9421978" cy="2194560"/>
          </a:xfrm>
          <a:ln>
            <a:noFill/>
          </a:ln>
        </p:spPr>
        <p:txBody>
          <a:bodyPr vert="horz" tIns="0" rIns="2194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7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0080" y="3874243"/>
            <a:ext cx="9425635" cy="2103120"/>
          </a:xfrm>
        </p:spPr>
        <p:txBody>
          <a:bodyPr lIns="0" rIns="21946"/>
          <a:lstStyle>
            <a:lvl1pPr marL="0" marR="54864" indent="0" algn="r">
              <a:buNone/>
              <a:defRPr>
                <a:solidFill>
                  <a:schemeClr val="tx1"/>
                </a:solidFill>
              </a:defRPr>
            </a:lvl1pPr>
            <a:lvl2pPr marL="548640" indent="0" algn="ctr">
              <a:buNone/>
            </a:lvl2pPr>
            <a:lvl3pPr marL="1097280" indent="0" algn="ctr">
              <a:buNone/>
            </a:lvl3pPr>
            <a:lvl4pPr marL="1645920" indent="0" algn="ctr">
              <a:buNone/>
            </a:lvl4pPr>
            <a:lvl5pPr marL="2194560" indent="0" algn="ctr">
              <a:buNone/>
            </a:lvl5pPr>
            <a:lvl6pPr marL="2743200" indent="0" algn="ctr">
              <a:buNone/>
            </a:lvl6pPr>
            <a:lvl7pPr marL="3291840" indent="0" algn="ctr">
              <a:buNone/>
            </a:lvl7pPr>
            <a:lvl8pPr marL="3840480" indent="0" algn="ctr">
              <a:buNone/>
            </a:lvl8pPr>
            <a:lvl9pPr marL="438912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1097282"/>
            <a:ext cx="2468880" cy="6254116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097282"/>
            <a:ext cx="7223760" cy="625411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22" y="1580083"/>
            <a:ext cx="9326880" cy="163494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7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422" y="3245597"/>
            <a:ext cx="9326880" cy="1811654"/>
          </a:xfrm>
        </p:spPr>
        <p:txBody>
          <a:bodyPr lIns="54864" rIns="54864" anchor="t"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844906"/>
            <a:ext cx="9875520" cy="1371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304102"/>
            <a:ext cx="4846320" cy="5321808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2304102"/>
            <a:ext cx="4846320" cy="5321808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844906"/>
            <a:ext cx="9875520" cy="1371600"/>
          </a:xfrm>
        </p:spPr>
        <p:txBody>
          <a:bodyPr tIns="54864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226298"/>
            <a:ext cx="4848226" cy="791222"/>
          </a:xfrm>
        </p:spPr>
        <p:txBody>
          <a:bodyPr lIns="54864" tIns="0" rIns="54864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2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4031" y="2231709"/>
            <a:ext cx="4850130" cy="785812"/>
          </a:xfrm>
        </p:spPr>
        <p:txBody>
          <a:bodyPr lIns="54864" tIns="0" rIns="54864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2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48640" y="3017520"/>
            <a:ext cx="4848226" cy="4614864"/>
          </a:xfr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3017520"/>
            <a:ext cx="4850130" cy="4614864"/>
          </a:xfr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844906"/>
            <a:ext cx="9966960" cy="1371600"/>
          </a:xfrm>
        </p:spPr>
        <p:txBody>
          <a:bodyPr vert="horz" tIns="5486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17222"/>
            <a:ext cx="3291840" cy="139446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22960" y="2011680"/>
            <a:ext cx="3291840" cy="5486400"/>
          </a:xfrm>
        </p:spPr>
        <p:txBody>
          <a:bodyPr lIns="21946" rIns="21946"/>
          <a:lstStyle>
            <a:lvl1pPr marL="0" indent="0" algn="l">
              <a:buNone/>
              <a:defRPr sz="1700"/>
            </a:lvl1pPr>
            <a:lvl2pPr indent="0" algn="l">
              <a:buNone/>
              <a:defRPr sz="1400"/>
            </a:lvl2pPr>
            <a:lvl3pPr indent="0" algn="l">
              <a:buNone/>
              <a:defRPr sz="12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290060" y="2011680"/>
            <a:ext cx="6134100" cy="5486400"/>
          </a:xfrm>
        </p:spPr>
        <p:txBody>
          <a:bodyPr tIns="0"/>
          <a:lstStyle>
            <a:lvl1pPr>
              <a:defRPr sz="3400"/>
            </a:lvl1pPr>
            <a:lvl2pPr>
              <a:defRPr sz="3100"/>
            </a:lvl2pPr>
            <a:lvl3pPr>
              <a:defRPr sz="2900"/>
            </a:lvl3pPr>
            <a:lvl4pPr>
              <a:defRPr sz="24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798904" y="1329692"/>
            <a:ext cx="6309360" cy="493776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9604961" y="6431723"/>
            <a:ext cx="186538" cy="18653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412396"/>
            <a:ext cx="2655418" cy="1899145"/>
          </a:xfrm>
        </p:spPr>
        <p:txBody>
          <a:bodyPr vert="horz" lIns="54864" tIns="54864" rIns="54864" bIns="54864" anchor="b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" y="3394542"/>
            <a:ext cx="2651760" cy="2615184"/>
          </a:xfrm>
        </p:spPr>
        <p:txBody>
          <a:bodyPr lIns="76810" rIns="54864" bIns="54864" anchor="t"/>
          <a:lstStyle>
            <a:lvl1pPr marL="0" indent="0" algn="l">
              <a:spcBef>
                <a:spcPts val="300"/>
              </a:spcBef>
              <a:buFontTx/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92640" y="7627621"/>
            <a:ext cx="731520" cy="438150"/>
          </a:xfrm>
        </p:spPr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182952" y="1439420"/>
            <a:ext cx="5541264" cy="471830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8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1430" y="6979920"/>
            <a:ext cx="10995660" cy="12496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257800" y="7463791"/>
            <a:ext cx="5715000" cy="7658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1430" y="-8573"/>
            <a:ext cx="10995660" cy="12496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257800" y="-8572"/>
            <a:ext cx="5715000" cy="7658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48640" y="844906"/>
            <a:ext cx="9875520" cy="1371600"/>
          </a:xfrm>
          <a:prstGeom prst="rect">
            <a:avLst/>
          </a:prstGeom>
        </p:spPr>
        <p:txBody>
          <a:bodyPr vert="horz" lIns="0" tIns="54864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48640" y="2322576"/>
            <a:ext cx="9875520" cy="5266944"/>
          </a:xfrm>
          <a:prstGeom prst="rect">
            <a:avLst/>
          </a:prstGeom>
        </p:spPr>
        <p:txBody>
          <a:bodyPr vert="horz" lIns="109728" tIns="54864" rIns="109728" bIns="54864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48640" y="7627621"/>
            <a:ext cx="2560320" cy="43815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FABB5F-9275-4ED5-BE91-F773EED5A50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00400" y="7627621"/>
            <a:ext cx="4023360" cy="43815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509760" y="7627621"/>
            <a:ext cx="914400" cy="4381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2821" y="242890"/>
            <a:ext cx="11016658" cy="779069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6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29184" indent="-32918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68096" indent="-29626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9626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464" indent="-25237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55648" indent="-25237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084832" indent="-25237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88" indent="-21945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33472" indent="-219456" algn="l" rtl="0" eaLnBrk="1" latinLnBrk="0" hangingPunct="1">
        <a:spcBef>
          <a:spcPct val="20000"/>
        </a:spcBef>
        <a:buClr>
          <a:schemeClr val="tx2"/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962656" indent="-21945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10972800" cy="5105400"/>
          </a:xfrm>
        </p:spPr>
        <p:txBody>
          <a:bodyPr>
            <a:normAutofit fontScale="92500" lnSpcReduction="20000"/>
          </a:bodyPr>
          <a:lstStyle/>
          <a:p>
            <a:pPr lvl="0" algn="ctr">
              <a:lnSpc>
                <a:spcPct val="170000"/>
              </a:lnSpc>
              <a:spcBef>
                <a:spcPts val="0"/>
              </a:spcBef>
              <a:buClr>
                <a:srgbClr val="0BD0D9"/>
              </a:buClr>
            </a:pPr>
            <a:r>
              <a:rPr lang="en-US" sz="4300" b="1" dirty="0">
                <a:solidFill>
                  <a:srgbClr val="DBF5F9">
                    <a:lumMod val="10000"/>
                  </a:srgb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What's in Your Wagon? </a:t>
            </a:r>
          </a:p>
          <a:p>
            <a:pPr lvl="0" algn="ctr">
              <a:lnSpc>
                <a:spcPct val="170000"/>
              </a:lnSpc>
              <a:spcBef>
                <a:spcPts val="0"/>
              </a:spcBef>
              <a:buClr>
                <a:srgbClr val="0BD0D9"/>
              </a:buClr>
            </a:pPr>
            <a:r>
              <a:rPr lang="en-US" sz="2600" b="1" dirty="0">
                <a:solidFill>
                  <a:srgbClr val="DBF5F9">
                    <a:lumMod val="10000"/>
                  </a:srgb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(presentation part 1)</a:t>
            </a:r>
          </a:p>
          <a:p>
            <a:pPr algn="ctr"/>
            <a:endParaRPr lang="en-US" sz="35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sz="3500" b="1" dirty="0">
                <a:latin typeface="Comic Sans MS" panose="030F0702030302020204" pitchFamily="66" charset="0"/>
                <a:cs typeface="Arial" panose="020B0604020202020204" pitchFamily="34" charset="0"/>
              </a:rPr>
              <a:t>Environments and Cultures</a:t>
            </a:r>
          </a:p>
          <a:p>
            <a:pPr algn="ctr"/>
            <a:endParaRPr lang="en-US" sz="3600" dirty="0">
              <a:solidFill>
                <a:schemeClr val="tx2">
                  <a:lumMod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Comic Sans MS" panose="030F0702030302020204" pitchFamily="66" charset="0"/>
                <a:cs typeface="Arial" panose="020B0604020202020204" pitchFamily="34" charset="0"/>
              </a:rPr>
              <a:t>Suppose you are living</a:t>
            </a:r>
          </a:p>
          <a:p>
            <a:pPr algn="ctr"/>
            <a:r>
              <a:rPr lang="en-US" dirty="0">
                <a:latin typeface="Comic Sans MS" panose="030F0702030302020204" pitchFamily="66" charset="0"/>
                <a:cs typeface="Arial" panose="020B0604020202020204" pitchFamily="34" charset="0"/>
              </a:rPr>
              <a:t>in the late 1800s</a:t>
            </a:r>
          </a:p>
          <a:p>
            <a:pPr algn="ctr"/>
            <a:r>
              <a:rPr lang="en-US" dirty="0">
                <a:latin typeface="Comic Sans MS" panose="030F0702030302020204" pitchFamily="66" charset="0"/>
                <a:cs typeface="Arial" panose="020B0604020202020204" pitchFamily="34" charset="0"/>
              </a:rPr>
              <a:t>in the Eastern U.S.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1850" y="5791200"/>
            <a:ext cx="4229100" cy="18572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9372600" y="304800"/>
            <a:ext cx="1153867" cy="2616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U3, L1, S2b</a:t>
            </a:r>
          </a:p>
        </p:txBody>
      </p:sp>
    </p:spTree>
    <p:extLst>
      <p:ext uri="{BB962C8B-B14F-4D97-AF65-F5344CB8AC3E}">
        <p14:creationId xmlns:p14="http://schemas.microsoft.com/office/powerpoint/2010/main" val="763412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>
            <a:off x="1828800" y="533400"/>
            <a:ext cx="7543800" cy="266700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Culture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(n) – shared ideas about how to behave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and the tools needed to use those ideas.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ular Callout 4"/>
          <p:cNvSpPr/>
          <p:nvPr/>
        </p:nvSpPr>
        <p:spPr>
          <a:xfrm>
            <a:off x="381000" y="3352800"/>
            <a:ext cx="10134600" cy="3429000"/>
          </a:xfrm>
          <a:prstGeom prst="wedgeRoundRectCallout">
            <a:avLst>
              <a:gd name="adj1" fmla="val 876"/>
              <a:gd name="adj2" fmla="val -6076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3600" b="1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People who lived in forests</a:t>
            </a:r>
            <a:br>
              <a:rPr lang="en-US" sz="3600" b="1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had developed a culture</a:t>
            </a:r>
            <a:br>
              <a:rPr lang="en-US" sz="3600" b="1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(tools and mental rules about how to use them)</a:t>
            </a:r>
          </a:p>
          <a:p>
            <a:pPr algn="ctr"/>
            <a:endParaRPr lang="en-US" sz="2400" dirty="0">
              <a:solidFill>
                <a:schemeClr val="tx2">
                  <a:lumMod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solidFill>
                  <a:srgbClr val="DBF5F9">
                    <a:lumMod val="10000"/>
                  </a:srgb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that used what was available</a:t>
            </a:r>
            <a:br>
              <a:rPr lang="en-US" sz="3600" b="1" dirty="0">
                <a:solidFill>
                  <a:srgbClr val="DBF5F9">
                    <a:lumMod val="10000"/>
                  </a:srgb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DBF5F9">
                    <a:lumMod val="10000"/>
                  </a:srgb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 a forest environment.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6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2"/>
          <p:cNvSpPr/>
          <p:nvPr/>
        </p:nvSpPr>
        <p:spPr>
          <a:xfrm>
            <a:off x="381000" y="1752600"/>
            <a:ext cx="10058400" cy="5943600"/>
          </a:xfrm>
          <a:prstGeom prst="wedgeRoundRectCallout">
            <a:avLst>
              <a:gd name="adj1" fmla="val -76"/>
              <a:gd name="adj2" fmla="val -52209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 sz="3200" i="1" dirty="0">
              <a:solidFill>
                <a:schemeClr val="tx1"/>
              </a:solidFill>
            </a:endParaRPr>
          </a:p>
          <a:p>
            <a:pPr algn="ctr"/>
            <a:endParaRPr lang="en-US" sz="3200" i="1" dirty="0">
              <a:solidFill>
                <a:schemeClr val="tx1"/>
              </a:solidFill>
            </a:endParaRPr>
          </a:p>
          <a:p>
            <a:pPr algn="ctr"/>
            <a:endParaRPr lang="en-US" sz="3200" i="1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It's the late 1800s, and your family wants</a:t>
            </a:r>
            <a:b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to move west to nearly free land.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You must decide what to take along in one wagon.</a:t>
            </a:r>
            <a:r>
              <a:rPr lang="en-U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  <a:br>
              <a:rPr lang="en-US" sz="2400" i="1" dirty="0">
                <a:solidFill>
                  <a:schemeClr val="tx1"/>
                </a:solidFill>
              </a:rPr>
            </a:br>
            <a:r>
              <a:rPr lang="en-US" sz="2400" i="1" dirty="0">
                <a:solidFill>
                  <a:schemeClr val="tx1"/>
                </a:solidFill>
              </a:rPr>
              <a:t>- - - - - -</a:t>
            </a:r>
          </a:p>
          <a:p>
            <a:pPr algn="ctr"/>
            <a:endParaRPr lang="en-US" sz="1200" b="1" dirty="0">
              <a:solidFill>
                <a:schemeClr val="tx2">
                  <a:lumMod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would you carry in your wagon?</a:t>
            </a:r>
          </a:p>
          <a:p>
            <a:pPr algn="ctr"/>
            <a:endParaRPr lang="en-US" sz="1200" i="1" dirty="0">
              <a:solidFill>
                <a:srgbClr val="C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Use a worksheet</a:t>
            </a:r>
            <a:br>
              <a:rPr lang="en-US" sz="2800" i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800" i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"</a:t>
            </a:r>
            <a:r>
              <a:rPr lang="en-US" sz="2800" b="1" i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What's in Your Wagon</a:t>
            </a:r>
            <a:r>
              <a:rPr lang="en-US" sz="2800" i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" (Part 1)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to plan what to take along.</a:t>
            </a:r>
          </a:p>
          <a:p>
            <a:pPr algn="ctr"/>
            <a:endParaRPr lang="en-US" sz="3200" dirty="0">
              <a:solidFill>
                <a:schemeClr val="tx2">
                  <a:lumMod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chemeClr val="tx2">
                  <a:lumMod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1800" y="304800"/>
            <a:ext cx="4495800" cy="23144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95375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390728" y="685800"/>
            <a:ext cx="10134600" cy="1600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36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culture of people who lived in forests: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 tools and mental rules about how to use them</a:t>
            </a:r>
            <a:b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useful in forest environments.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81000" y="2438400"/>
            <a:ext cx="10134600" cy="60112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Axe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to chop trees down, to clear fields for corn, and to build cabins.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81000" y="3165764"/>
            <a:ext cx="10134600" cy="60112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Saw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to cut logs to length, and to turn logs into boards for building.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81000" y="3851564"/>
            <a:ext cx="10134600" cy="60112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Wedge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to split logs into rails for fences and corrals.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71272" y="4537364"/>
            <a:ext cx="10134600" cy="60112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Froe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to split logs into thin sheets for roof shingles and boards.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81000" y="5231637"/>
            <a:ext cx="10134600" cy="60112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Whetstone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to sharpen axes, saws, froes, and other tools.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390728" y="5925910"/>
            <a:ext cx="10134600" cy="60112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Firebrick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line a chimney for a wood-burning stove or fireplace.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81000" y="6594764"/>
            <a:ext cx="10134600" cy="60112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Nails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fasten boards together in buildings, furniture, wagons, etc.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371272" y="7263618"/>
            <a:ext cx="10134600" cy="60112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Hammer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drive nails (or to pull them out to be reused).</a:t>
            </a:r>
          </a:p>
        </p:txBody>
      </p:sp>
    </p:spTree>
    <p:extLst>
      <p:ext uri="{BB962C8B-B14F-4D97-AF65-F5344CB8AC3E}">
        <p14:creationId xmlns:p14="http://schemas.microsoft.com/office/powerpoint/2010/main" val="164700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81000" y="2438400"/>
            <a:ext cx="10134600" cy="60112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Corn seed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and plow, harness, planter, corn knife, husking tool.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81000" y="3126575"/>
            <a:ext cx="10134600" cy="60112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 seed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trimming saw, ladder, pail, corer, cider press, bottles.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81000" y="4476066"/>
            <a:ext cx="10134600" cy="60112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Rifle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lead, bullet mold, powder, keg, sling, repair parts.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71272" y="5161866"/>
            <a:ext cx="10134600" cy="60112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Well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shovel, spade, tile mold, pump, pipe, pail, dishpan, bathtub.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81000" y="5836684"/>
            <a:ext cx="10134600" cy="60112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Cooking pot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flint, steel, hatchet, fire grate, wood stove, ash bin.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381000" y="3809721"/>
            <a:ext cx="10134600" cy="60112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Cotton seed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gin, spinning wheel, loom, scissors, needles.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81000" y="6516665"/>
            <a:ext cx="10134600" cy="60112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Candle mold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tallow tub, fire grate, wick trimmer, candle holder. 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524000" y="7215802"/>
            <a:ext cx="8763000" cy="60112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so on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lots of tools, lots of mental rules, lots of skill. 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81000" y="685800"/>
            <a:ext cx="10124872" cy="1600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36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cultural tools work well </a:t>
            </a:r>
            <a:br>
              <a:rPr lang="en-US" sz="36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forest environment: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3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3191"/>
            <a:ext cx="8001000" cy="5334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914400" y="5257800"/>
            <a:ext cx="9144000" cy="25146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let’s stop and ask a key question:</a:t>
            </a:r>
          </a:p>
          <a:p>
            <a:pPr algn="ctr"/>
            <a:r>
              <a:rPr lang="en-US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grew up in this log cabin, but you decided to move west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claim a free homestead on the frontier,</a:t>
            </a:r>
          </a:p>
          <a:p>
            <a:pPr algn="ctr"/>
            <a:endParaRPr lang="en-US" sz="1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would you take in your wagon?</a:t>
            </a:r>
          </a:p>
        </p:txBody>
      </p:sp>
    </p:spTree>
    <p:extLst>
      <p:ext uri="{BB962C8B-B14F-4D97-AF65-F5344CB8AC3E}">
        <p14:creationId xmlns:p14="http://schemas.microsoft.com/office/powerpoint/2010/main" val="120971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2"/>
          <p:cNvSpPr/>
          <p:nvPr/>
        </p:nvSpPr>
        <p:spPr>
          <a:xfrm>
            <a:off x="381000" y="1752600"/>
            <a:ext cx="10058400" cy="5943600"/>
          </a:xfrm>
          <a:prstGeom prst="wedgeRoundRectCallout">
            <a:avLst>
              <a:gd name="adj1" fmla="val -76"/>
              <a:gd name="adj2" fmla="val -52209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 sz="3200" i="1" dirty="0">
              <a:solidFill>
                <a:schemeClr val="tx1"/>
              </a:solidFill>
            </a:endParaRPr>
          </a:p>
          <a:p>
            <a:pPr algn="ctr"/>
            <a:endParaRPr lang="en-US" sz="3200" i="1" dirty="0">
              <a:solidFill>
                <a:schemeClr val="tx1"/>
              </a:solidFill>
            </a:endParaRPr>
          </a:p>
          <a:p>
            <a:pPr algn="ctr"/>
            <a:endParaRPr lang="en-US" sz="3200" i="1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It's the late 1800s, and your family wants</a:t>
            </a:r>
            <a:b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to move west to nearly free land.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You decided what to take along in one wagon.</a:t>
            </a:r>
            <a:r>
              <a:rPr lang="en-U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  <a:br>
              <a:rPr lang="en-US" sz="2400" i="1" dirty="0">
                <a:solidFill>
                  <a:schemeClr val="tx1"/>
                </a:solidFill>
              </a:rPr>
            </a:br>
            <a:r>
              <a:rPr lang="en-US" sz="2400" i="1" dirty="0">
                <a:solidFill>
                  <a:schemeClr val="tx1"/>
                </a:solidFill>
              </a:rPr>
              <a:t>- - - - - -</a:t>
            </a:r>
          </a:p>
          <a:p>
            <a:pPr algn="ctr"/>
            <a:endParaRPr lang="en-US" sz="1200" b="1" dirty="0">
              <a:solidFill>
                <a:schemeClr val="tx2">
                  <a:lumMod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i="1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Use </a:t>
            </a:r>
            <a:r>
              <a:rPr lang="en-US" sz="2800" i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second worksheet: </a:t>
            </a:r>
            <a:br>
              <a:rPr lang="en-US" sz="2800" i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800" i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"</a:t>
            </a:r>
            <a:r>
              <a:rPr lang="en-US" sz="2800" b="1" i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What's in Your Wagon</a:t>
            </a:r>
            <a:r>
              <a:rPr lang="en-US" sz="2800" i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" (Part 2-</a:t>
            </a:r>
            <a:r>
              <a:rPr lang="en-US" sz="2400" i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Step 1 on first page</a:t>
            </a:r>
            <a:r>
              <a:rPr lang="en-US" sz="2800" i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to plan what to take along.</a:t>
            </a:r>
          </a:p>
          <a:p>
            <a:pPr algn="ctr"/>
            <a:endParaRPr lang="en-US" sz="3200" dirty="0">
              <a:solidFill>
                <a:schemeClr val="tx2">
                  <a:lumMod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chemeClr val="tx2">
                  <a:lumMod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1800" y="304800"/>
            <a:ext cx="4495800" cy="23144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7317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2"/>
          <p:cNvSpPr/>
          <p:nvPr/>
        </p:nvSpPr>
        <p:spPr>
          <a:xfrm>
            <a:off x="381000" y="1752600"/>
            <a:ext cx="10058400" cy="5943600"/>
          </a:xfrm>
          <a:prstGeom prst="wedgeRoundRectCallout">
            <a:avLst>
              <a:gd name="adj1" fmla="val -76"/>
              <a:gd name="adj2" fmla="val -52209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 sz="3200" i="1" dirty="0">
              <a:solidFill>
                <a:schemeClr val="tx1"/>
              </a:solidFill>
            </a:endParaRPr>
          </a:p>
          <a:p>
            <a:pPr algn="ctr"/>
            <a:endParaRPr lang="en-US" sz="3200" i="1" dirty="0">
              <a:solidFill>
                <a:schemeClr val="tx1"/>
              </a:solidFill>
            </a:endParaRPr>
          </a:p>
          <a:p>
            <a:pPr algn="ctr"/>
            <a:endParaRPr lang="en-US" sz="3200" i="1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It's the late 1800s, and your family wants</a:t>
            </a:r>
            <a:b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to move west to nearly free land.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You must decide what to take along in one wagon.</a:t>
            </a:r>
            <a:r>
              <a:rPr lang="en-U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  <a:br>
              <a:rPr lang="en-US" sz="2400" i="1" dirty="0">
                <a:solidFill>
                  <a:schemeClr val="tx1"/>
                </a:solidFill>
              </a:rPr>
            </a:br>
            <a:r>
              <a:rPr lang="en-US" sz="2400" i="1" dirty="0">
                <a:solidFill>
                  <a:schemeClr val="tx1"/>
                </a:solidFill>
              </a:rPr>
              <a:t>- - - - - -</a:t>
            </a:r>
          </a:p>
          <a:p>
            <a:pPr algn="ctr"/>
            <a:endParaRPr lang="en-US" sz="1200" b="1" dirty="0">
              <a:solidFill>
                <a:schemeClr val="tx2">
                  <a:lumMod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would you carry in your wagon?</a:t>
            </a:r>
          </a:p>
          <a:p>
            <a:pPr algn="ctr"/>
            <a:endParaRPr lang="en-US" sz="1200" i="1" dirty="0">
              <a:solidFill>
                <a:srgbClr val="C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sz="1200" i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--  --  --  --  --  --  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Let's first see pictures of the physical environment </a:t>
            </a:r>
            <a:br>
              <a:rPr lang="en-US" sz="2800" i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800" i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 the </a:t>
            </a:r>
            <a:r>
              <a:rPr lang="en-US" sz="2800" i="1" u="sng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eastern U.S.</a:t>
            </a:r>
            <a:r>
              <a:rPr lang="en-US" sz="2800" i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where you live.</a:t>
            </a:r>
          </a:p>
          <a:p>
            <a:pPr algn="ctr"/>
            <a:endParaRPr lang="en-US" sz="3200" dirty="0">
              <a:solidFill>
                <a:schemeClr val="tx2">
                  <a:lumMod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chemeClr val="tx2">
                  <a:lumMod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1800" y="304800"/>
            <a:ext cx="4495800" cy="23144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6267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304800"/>
            <a:ext cx="9158630" cy="695675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905000" y="6172200"/>
            <a:ext cx="8610600" cy="1870364"/>
          </a:xfrm>
          <a:prstGeom prst="wedgeRoundRectCallout">
            <a:avLst>
              <a:gd name="adj1" fmla="val 16342"/>
              <a:gd name="adj2" fmla="val -69073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Europeans arrived in the 1500s,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</a:t>
            </a:r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eastern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North America was covered by </a:t>
            </a:r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forest was especially thick on steep slopes.</a:t>
            </a:r>
          </a:p>
        </p:txBody>
      </p:sp>
    </p:spTree>
    <p:extLst>
      <p:ext uri="{BB962C8B-B14F-4D97-AF65-F5344CB8AC3E}">
        <p14:creationId xmlns:p14="http://schemas.microsoft.com/office/powerpoint/2010/main" val="338952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381000"/>
            <a:ext cx="9144000" cy="677387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905000" y="6172200"/>
            <a:ext cx="8610600" cy="1870364"/>
          </a:xfrm>
          <a:prstGeom prst="wedgeRoundRectCallout">
            <a:avLst>
              <a:gd name="adj1" fmla="val 19112"/>
              <a:gd name="adj2" fmla="val -112648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many places, the </a:t>
            </a:r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more open,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Native American people often set fires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burn brush and make conditions better for animals.</a:t>
            </a:r>
          </a:p>
        </p:txBody>
      </p:sp>
    </p:spTree>
    <p:extLst>
      <p:ext uri="{BB962C8B-B14F-4D97-AF65-F5344CB8AC3E}">
        <p14:creationId xmlns:p14="http://schemas.microsoft.com/office/powerpoint/2010/main" val="51602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82270"/>
            <a:ext cx="9158630" cy="675193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06400" y="6172200"/>
            <a:ext cx="10337800" cy="1870364"/>
          </a:xfrm>
          <a:prstGeom prst="wedgeRoundRectCallout">
            <a:avLst>
              <a:gd name="adj1" fmla="val -32248"/>
              <a:gd name="adj2" fmla="val -62696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people who lived in a forest region 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(like Europe or eastern North America), </a:t>
            </a:r>
            <a:b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learned how to use the forest.  </a:t>
            </a:r>
            <a:b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built homes using logs, and made roofs using wooden shingles.</a:t>
            </a:r>
          </a:p>
        </p:txBody>
      </p:sp>
    </p:spTree>
    <p:extLst>
      <p:ext uri="{BB962C8B-B14F-4D97-AF65-F5344CB8AC3E}">
        <p14:creationId xmlns:p14="http://schemas.microsoft.com/office/powerpoint/2010/main" val="354512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6JPGs\JPGs08\0JPG08-KSNE\KS080919 2Manhattan\P1160755 log cab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52" y="2286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381000" y="6897462"/>
            <a:ext cx="9157252" cy="121286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cabin doesn’t have "neat," straight lines, BUT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actually an example of superior log cabin culture.</a:t>
            </a:r>
          </a:p>
        </p:txBody>
      </p:sp>
    </p:spTree>
    <p:extLst>
      <p:ext uri="{BB962C8B-B14F-4D97-AF65-F5344CB8AC3E}">
        <p14:creationId xmlns:p14="http://schemas.microsoft.com/office/powerpoint/2010/main" val="140018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6JPGs\JPGs08\0JPG08-KSNE\KS080919 2Manhattan\P1160755 log cab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6JPGs\JPGs08\0JPG08-KSNE\KS080919 2Manhattan\P1160756 log cabin corner v notc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457200"/>
            <a:ext cx="5849022" cy="4876800"/>
          </a:xfrm>
          <a:prstGeom prst="rect">
            <a:avLst/>
          </a:prstGeom>
          <a:ln>
            <a:noFill/>
          </a:ln>
          <a:effectLst>
            <a:outerShdw blurRad="520700" dist="444500" dir="2700000" algn="tl" rotWithShape="0">
              <a:srgbClr val="33333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28600" y="6096000"/>
            <a:ext cx="10439400" cy="1752600"/>
          </a:xfrm>
          <a:prstGeom prst="wedgeRoundRectCallout">
            <a:avLst>
              <a:gd name="adj1" fmla="val -23573"/>
              <a:gd name="adj2" fmla="val -18822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that the log ends are upside-down Vs.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require more time and skill to make,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they shed rainwater better and last a lot longer.</a:t>
            </a:r>
          </a:p>
        </p:txBody>
      </p:sp>
    </p:spTree>
    <p:extLst>
      <p:ext uri="{BB962C8B-B14F-4D97-AF65-F5344CB8AC3E}">
        <p14:creationId xmlns:p14="http://schemas.microsoft.com/office/powerpoint/2010/main" val="371968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5" y="3962400"/>
            <a:ext cx="6109855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28600"/>
            <a:ext cx="6095999" cy="4572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324579" y="220494"/>
            <a:ext cx="4419600" cy="3665706"/>
          </a:xfrm>
          <a:prstGeom prst="wedgeRoundRectCallout">
            <a:avLst>
              <a:gd name="adj1" fmla="val -28934"/>
              <a:gd name="adj2" fmla="val 94428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the same with fences.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 on top 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easier to build fast,</a:t>
            </a:r>
          </a:p>
          <a:p>
            <a:pPr algn="ctr"/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 one below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more effective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uses less wood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mile of fence.</a:t>
            </a:r>
          </a:p>
        </p:txBody>
      </p:sp>
    </p:spTree>
    <p:extLst>
      <p:ext uri="{BB962C8B-B14F-4D97-AF65-F5344CB8AC3E}">
        <p14:creationId xmlns:p14="http://schemas.microsoft.com/office/powerpoint/2010/main" val="288654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6400" y="1143000"/>
            <a:ext cx="5211155" cy="69342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04800" y="609600"/>
            <a:ext cx="4343400" cy="4114800"/>
          </a:xfrm>
          <a:prstGeom prst="wedgeRoundRectCallout">
            <a:avLst>
              <a:gd name="adj1" fmla="val 95875"/>
              <a:gd name="adj2" fmla="val 48489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Everywhere you look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eastern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North America,</a:t>
            </a:r>
          </a:p>
          <a:p>
            <a:pPr algn="ctr"/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see evidence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cultural ideas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used materials </a:t>
            </a:r>
            <a:b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were abundant in a "forest" </a:t>
            </a:r>
            <a:b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environment.</a:t>
            </a:r>
          </a:p>
        </p:txBody>
      </p:sp>
    </p:spTree>
    <p:extLst>
      <p:ext uri="{BB962C8B-B14F-4D97-AF65-F5344CB8AC3E}">
        <p14:creationId xmlns:p14="http://schemas.microsoft.com/office/powerpoint/2010/main" val="66627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2184</TotalTime>
  <Words>592</Words>
  <Application>Microsoft Office PowerPoint</Application>
  <PresentationFormat>Custom</PresentationFormat>
  <Paragraphs>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Comic Sans MS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Visual Vocabulary in Geographic Education</dc:title>
  <dc:creator>PG</dc:creator>
  <cp:lastModifiedBy>Carol</cp:lastModifiedBy>
  <cp:revision>124</cp:revision>
  <dcterms:created xsi:type="dcterms:W3CDTF">2013-12-20T00:46:28Z</dcterms:created>
  <dcterms:modified xsi:type="dcterms:W3CDTF">2016-11-30T17:39:23Z</dcterms:modified>
</cp:coreProperties>
</file>