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Palatino Linotype" panose="02040502050505030304" pitchFamily="18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Arial Narrow" panose="020B0606020202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4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e0b3eb32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e0b3eb32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99"/>
            </a:gs>
            <a:gs pos="39000">
              <a:srgbClr val="3366CC"/>
            </a:gs>
            <a:gs pos="72000">
              <a:srgbClr val="33CCFF"/>
            </a:gs>
            <a:gs pos="99000">
              <a:srgbClr val="CCFFFF"/>
            </a:gs>
            <a:gs pos="100000">
              <a:srgbClr val="CCFF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bistro.com/alltwitter/soda-pop-coke-twitter-map_b2518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mary.org/rcms201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/>
        </p:nvSpPr>
        <p:spPr>
          <a:xfrm>
            <a:off x="609600" y="457200"/>
            <a:ext cx="4724400" cy="52578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Palatino Linotype"/>
              <a:buNone/>
            </a:pPr>
            <a:endParaRPr sz="3100" b="1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332"/>
              <a:buFont typeface="Comic Sans MS"/>
              <a:buNone/>
            </a:pPr>
            <a:r>
              <a:rPr lang="en-US" sz="3332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Regions</a:t>
            </a:r>
            <a:r>
              <a:rPr lang="en-US" sz="3332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3332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332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lang="en-US" sz="3332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3332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332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0"/>
              <a:buFont typeface="Palatino Linotype"/>
              <a:buNone/>
            </a:pPr>
            <a:endParaRPr sz="186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2"/>
              <a:buFont typeface="Comic Sans MS"/>
              <a:buNone/>
            </a:pPr>
            <a:r>
              <a:rPr lang="en-US" sz="2402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2"/>
              <a:buFont typeface="Comic Sans MS"/>
              <a:buNone/>
            </a:pPr>
            <a:r>
              <a:rPr lang="en-US" sz="2402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their 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2"/>
              <a:buFont typeface="Comic Sans MS"/>
              <a:buNone/>
            </a:pPr>
            <a:r>
              <a:rPr lang="en-US" sz="2402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environment </a:t>
            </a:r>
            <a:br>
              <a:rPr lang="en-US" sz="2402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2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characteristics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0"/>
              <a:buFont typeface="Palatino Linotype"/>
              <a:buNone/>
            </a:pPr>
            <a:endParaRPr sz="1860" b="1" i="0" u="none" strike="noStrike" cap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5943600" y="914400"/>
            <a:ext cx="2667000" cy="2819400"/>
          </a:xfrm>
          <a:prstGeom prst="trapezoid">
            <a:avLst>
              <a:gd name="adj" fmla="val 25000"/>
            </a:avLst>
          </a:prstGeom>
          <a:solidFill>
            <a:srgbClr val="FFFFCC"/>
          </a:solidFill>
          <a:ln w="28575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553200" y="1196876"/>
            <a:ext cx="14478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2</a:t>
            </a:r>
            <a:endParaRPr u="sng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6700166" y="448056"/>
            <a:ext cx="1153867" cy="2616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U3, L1, S</a:t>
            </a: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2b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/>
          <p:nvPr/>
        </p:nvSpPr>
        <p:spPr>
          <a:xfrm>
            <a:off x="5303525" y="609600"/>
            <a:ext cx="3840600" cy="5562600"/>
          </a:xfrm>
          <a:prstGeom prst="wedgeRoundRectCallout">
            <a:avLst>
              <a:gd name="adj1" fmla="val -60706"/>
              <a:gd name="adj2" fmla="val 44988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drew four lines</a:t>
            </a:r>
            <a:b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divided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regions: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0" name="Google Shape;220;p22"/>
          <p:cNvCxnSpPr/>
          <p:nvPr/>
        </p:nvCxnSpPr>
        <p:spPr>
          <a:xfrm>
            <a:off x="1676400" y="1295400"/>
            <a:ext cx="17526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22"/>
          <p:cNvCxnSpPr/>
          <p:nvPr/>
        </p:nvCxnSpPr>
        <p:spPr>
          <a:xfrm rot="10800000">
            <a:off x="3169920" y="3398580"/>
            <a:ext cx="0" cy="166110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22"/>
          <p:cNvCxnSpPr/>
          <p:nvPr/>
        </p:nvCxnSpPr>
        <p:spPr>
          <a:xfrm rot="10800000">
            <a:off x="3169800" y="4114800"/>
            <a:ext cx="117360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22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3924300" y="5486400"/>
            <a:ext cx="609600" cy="685800"/>
          </a:xfrm>
          <a:prstGeom prst="ellipse">
            <a:avLst/>
          </a:prstGeom>
          <a:solidFill>
            <a:srgbClr val="CFE2F3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3000"/>
          </a:p>
        </p:txBody>
      </p:sp>
      <p:sp>
        <p:nvSpPr>
          <p:cNvPr id="228" name="Google Shape;228;p22"/>
          <p:cNvSpPr/>
          <p:nvPr/>
        </p:nvSpPr>
        <p:spPr>
          <a:xfrm>
            <a:off x="617220" y="374294"/>
            <a:ext cx="4518600" cy="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2286000" y="3012440"/>
            <a:ext cx="2461324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5334000" y="2362200"/>
            <a:ext cx="362700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1. Western mountain region </a:t>
            </a: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5334000" y="2819400"/>
            <a:ext cx="362700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Northern cold region </a:t>
            </a:r>
            <a:endParaRPr/>
          </a:p>
        </p:txBody>
      </p:sp>
      <p:sp>
        <p:nvSpPr>
          <p:cNvPr id="233" name="Google Shape;233;p22"/>
          <p:cNvSpPr/>
          <p:nvPr/>
        </p:nvSpPr>
        <p:spPr>
          <a:xfrm>
            <a:off x="5334000" y="3276600"/>
            <a:ext cx="362700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3. Great Plains grass region</a:t>
            </a:r>
            <a:endParaRPr/>
          </a:p>
        </p:txBody>
      </p:sp>
      <p:sp>
        <p:nvSpPr>
          <p:cNvPr id="234" name="Google Shape;234;p22"/>
          <p:cNvSpPr/>
          <p:nvPr/>
        </p:nvSpPr>
        <p:spPr>
          <a:xfrm>
            <a:off x="5334000" y="3733800"/>
            <a:ext cx="365760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4. Southern cotton/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pine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region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5334000" y="4191000"/>
            <a:ext cx="362700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farm and factory region</a:t>
            </a:r>
            <a:endParaRPr/>
          </a:p>
        </p:txBody>
      </p:sp>
      <p:sp>
        <p:nvSpPr>
          <p:cNvPr id="236" name="Google Shape;236;p22"/>
          <p:cNvSpPr/>
          <p:nvPr/>
        </p:nvSpPr>
        <p:spPr>
          <a:xfrm>
            <a:off x="5334000" y="4191000"/>
            <a:ext cx="362700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5. Great Lakes farm region</a:t>
            </a:r>
            <a:endParaRPr/>
          </a:p>
        </p:txBody>
      </p:sp>
      <p:sp>
        <p:nvSpPr>
          <p:cNvPr id="237" name="Google Shape;237;p22"/>
          <p:cNvSpPr/>
          <p:nvPr/>
        </p:nvSpPr>
        <p:spPr>
          <a:xfrm>
            <a:off x="5354325" y="4730500"/>
            <a:ext cx="3606600" cy="1135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6. Central American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     and Caribbean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     hot and hilly region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23"/>
          <p:cNvCxnSpPr/>
          <p:nvPr/>
        </p:nvCxnSpPr>
        <p:spPr>
          <a:xfrm>
            <a:off x="1676400" y="1295400"/>
            <a:ext cx="17526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23"/>
          <p:cNvCxnSpPr/>
          <p:nvPr/>
        </p:nvCxnSpPr>
        <p:spPr>
          <a:xfrm rot="10800000">
            <a:off x="3169920" y="3398520"/>
            <a:ext cx="0" cy="166116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23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6" name="Google Shape;246;p23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47" name="Google Shape;247;p23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3924300" y="5486400"/>
            <a:ext cx="609600" cy="685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54" name="Google Shape;254;p23"/>
          <p:cNvSpPr/>
          <p:nvPr/>
        </p:nvSpPr>
        <p:spPr>
          <a:xfrm>
            <a:off x="5334000" y="462271"/>
            <a:ext cx="3581400" cy="3124200"/>
          </a:xfrm>
          <a:prstGeom prst="wedgeRoundRectCallout">
            <a:avLst>
              <a:gd name="adj1" fmla="val -60060"/>
              <a:gd name="adj2" fmla="val 16529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remember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main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Environment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characteristic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each region?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/>
          <p:nvPr/>
        </p:nvSpPr>
        <p:spPr>
          <a:xfrm>
            <a:off x="5288275" y="969602"/>
            <a:ext cx="3581400" cy="4339800"/>
          </a:xfrm>
          <a:prstGeom prst="wedgeRoundRectCallout">
            <a:avLst>
              <a:gd name="adj1" fmla="val -69125"/>
              <a:gd name="adj2" fmla="val 21425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an important</a:t>
            </a:r>
            <a:endParaRPr sz="24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</a:t>
            </a: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Environment</a:t>
            </a:r>
            <a:endParaRPr sz="24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characteristic</a:t>
            </a:r>
            <a:endParaRPr sz="24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each </a:t>
            </a:r>
            <a:b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</a:t>
            </a:r>
            <a:b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name.</a:t>
            </a:r>
            <a:endParaRPr sz="2400"/>
          </a:p>
        </p:txBody>
      </p:sp>
      <p:sp>
        <p:nvSpPr>
          <p:cNvPr id="261" name="Google Shape;261;p24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710" y="381000"/>
            <a:ext cx="4484060" cy="611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5"/>
          <p:cNvCxnSpPr/>
          <p:nvPr/>
        </p:nvCxnSpPr>
        <p:spPr>
          <a:xfrm rot="10800000">
            <a:off x="3169920" y="3398520"/>
            <a:ext cx="0" cy="185928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p25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25"/>
          <p:cNvCxnSpPr/>
          <p:nvPr/>
        </p:nvCxnSpPr>
        <p:spPr>
          <a:xfrm>
            <a:off x="1752600" y="1295400"/>
            <a:ext cx="16002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25"/>
          <p:cNvSpPr/>
          <p:nvPr/>
        </p:nvSpPr>
        <p:spPr>
          <a:xfrm>
            <a:off x="5303520" y="525433"/>
            <a:ext cx="3048000" cy="1539933"/>
          </a:xfrm>
          <a:prstGeom prst="wedgeRoundRectCallout">
            <a:avLst>
              <a:gd name="adj1" fmla="val -83452"/>
              <a:gd name="adj2" fmla="val 76935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Here, we draw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same four lines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on a satellite image.</a:t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5303520" y="2743200"/>
            <a:ext cx="3657600" cy="1981200"/>
          </a:xfrm>
          <a:prstGeom prst="wedgeRoundRectCallout">
            <a:avLst>
              <a:gd name="adj1" fmla="val -67403"/>
              <a:gd name="adj2" fmla="val 6472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the image</a:t>
            </a:r>
            <a:br>
              <a:rPr lang="en-US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you remember</a:t>
            </a:r>
            <a:br>
              <a:rPr lang="en-US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each region</a:t>
            </a:r>
            <a:endParaRPr sz="2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like?</a:t>
            </a:r>
            <a:endParaRPr sz="2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/>
          <p:nvPr/>
        </p:nvSpPr>
        <p:spPr>
          <a:xfrm>
            <a:off x="225475" y="413350"/>
            <a:ext cx="8659800" cy="61011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en-US" sz="24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make regional maps when we put similar places together.</a:t>
            </a:r>
            <a:endParaRPr sz="2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(And </a:t>
            </a:r>
            <a:r>
              <a:rPr lang="en-US" sz="2400" u="sng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en-US" sz="24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decide what is a similar place!)</a:t>
            </a:r>
            <a:endParaRPr sz="2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are several physical environment conditions</a:t>
            </a:r>
            <a:br>
              <a:rPr lang="en-US" sz="2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affect how people live and make a living: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High and rugged mountains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b. Places that are too cold for farms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c. Places that are warm enough for farms </a:t>
            </a:r>
            <a:br>
              <a:rPr lang="en-US"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but too dry for trees,  </a:t>
            </a:r>
            <a:r>
              <a:rPr lang="en-US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br>
              <a:rPr lang="en-US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d. Places with enough rain and a growing season </a:t>
            </a:r>
            <a:b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       that is long enough for cotton</a:t>
            </a:r>
            <a:endParaRPr sz="2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(and therefore probably had slavery)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 other words, these four lines help us organize a lot of information.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This is why we recommend memorizing where these lines go.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/>
          <p:nvPr/>
        </p:nvSpPr>
        <p:spPr>
          <a:xfrm>
            <a:off x="3063175" y="481200"/>
            <a:ext cx="3017700" cy="22098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photos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key facts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each region.</a:t>
            </a: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1539168" y="2918575"/>
            <a:ext cx="5852100" cy="22098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will use photos </a:t>
            </a:r>
            <a:endParaRPr sz="3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look for several facts </a:t>
            </a:r>
            <a:endParaRPr sz="3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each region</a:t>
            </a:r>
            <a:endParaRPr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91440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/>
          <p:nvPr/>
        </p:nvSpPr>
        <p:spPr>
          <a:xfrm>
            <a:off x="152400" y="141725"/>
            <a:ext cx="8763000" cy="26103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Western Mountain Region:</a:t>
            </a: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b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younger rocks and high mountains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photo, find the following: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_ 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snow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the highest mountain peaks,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_ f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orests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lower slopes, </a:t>
            </a:r>
            <a:b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_ 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dry grasslands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deserts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in the low valleys between mountains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91440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0"/>
          <p:cNvSpPr/>
          <p:nvPr/>
        </p:nvSpPr>
        <p:spPr>
          <a:xfrm>
            <a:off x="152400" y="141725"/>
            <a:ext cx="8763000" cy="2527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Northern Cold Region:</a:t>
            </a: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b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shortest summers, longest winters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photo, find the following: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_ s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low-growing needleleaf trees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OR _ tundra with no trees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_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few people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 _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 farms </a:t>
            </a:r>
            <a:r>
              <a:rPr lang="en-US" sz="2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8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304" name="Google Shape;30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057" y="4267200"/>
            <a:ext cx="301180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3472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1"/>
          <p:cNvSpPr/>
          <p:nvPr/>
        </p:nvSpPr>
        <p:spPr>
          <a:xfrm>
            <a:off x="152400" y="141728"/>
            <a:ext cx="8839200" cy="25074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Great Plains Grassland Region: </a:t>
            </a: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semi-arid grasslands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photo, find the following: 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_ f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 plains or low hills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_ 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grassland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vegetation,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_ 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bison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 _ 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 people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91440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/>
          <p:nvPr/>
        </p:nvSpPr>
        <p:spPr>
          <a:xfrm>
            <a:off x="152400" y="141725"/>
            <a:ext cx="8763000" cy="22929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Southern Plantation and Pine Region:</a:t>
            </a: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summers, mild winters,  and long growing season</a:t>
            </a:r>
            <a:b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photo, find the following:  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_fast-growing 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forest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_planted 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pine trees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(to be used to make paper and lumber).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4"/>
          <p:cNvCxnSpPr/>
          <p:nvPr/>
        </p:nvCxnSpPr>
        <p:spPr>
          <a:xfrm>
            <a:off x="1676400" y="1295400"/>
            <a:ext cx="17526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14"/>
          <p:cNvCxnSpPr/>
          <p:nvPr/>
        </p:nvCxnSpPr>
        <p:spPr>
          <a:xfrm rot="10800000">
            <a:off x="3169920" y="3398520"/>
            <a:ext cx="0" cy="166116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4"/>
          <p:cNvSpPr/>
          <p:nvPr/>
        </p:nvSpPr>
        <p:spPr>
          <a:xfrm>
            <a:off x="5303520" y="609600"/>
            <a:ext cx="3657600" cy="4876800"/>
          </a:xfrm>
          <a:prstGeom prst="wedgeRoundRectCallout">
            <a:avLst>
              <a:gd name="adj1" fmla="val -58474"/>
              <a:gd name="adj2" fmla="val -26343"/>
              <a:gd name="adj3" fmla="val 16667"/>
            </a:avLst>
          </a:prstGeom>
          <a:solidFill>
            <a:srgbClr val="FFFFCC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will we review?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Names</a:t>
            </a:r>
            <a:r>
              <a:rPr lang="en-US" sz="2400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regions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North America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Characteristics</a:t>
            </a:r>
            <a:r>
              <a:rPr lang="en-US" sz="2400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400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regions </a:t>
            </a:r>
            <a:br>
              <a:rPr lang="en-US" sz="2400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lang="en-US" sz="24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5" name="Google Shape;105;p14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4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14300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3"/>
          <p:cNvSpPr/>
          <p:nvPr/>
        </p:nvSpPr>
        <p:spPr>
          <a:xfrm>
            <a:off x="0" y="76200"/>
            <a:ext cx="9144000" cy="17544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Great Lakes Forest/Farm/Factory Region: </a:t>
            </a:r>
            <a:r>
              <a:rPr lang="en-US" sz="2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2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cold winters, warm summers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photo, find the following: 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_ 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hardwood forest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 _ 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dairy cows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 _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hills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383" y="990599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4"/>
          <p:cNvSpPr/>
          <p:nvPr/>
        </p:nvSpPr>
        <p:spPr>
          <a:xfrm>
            <a:off x="676400" y="122550"/>
            <a:ext cx="7929000" cy="19323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Caribbean/Central American Region: </a:t>
            </a:r>
            <a:r>
              <a:rPr lang="en-US" sz="2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2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freezing season,  much rain near oceans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photo, find the following:  </a:t>
            </a:r>
            <a:b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_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tropical forests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_ s</a:t>
            </a: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lash-and-burn farming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0080" y="2959054"/>
            <a:ext cx="3905320" cy="260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81000"/>
            <a:ext cx="4706112" cy="641786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5"/>
          <p:cNvSpPr/>
          <p:nvPr/>
        </p:nvSpPr>
        <p:spPr>
          <a:xfrm>
            <a:off x="4976609" y="228600"/>
            <a:ext cx="3886200" cy="2362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are the daytime and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night-time satellite images again.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you “see” the regions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your mind?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and we’ll draw them again.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0080" y="3644854"/>
            <a:ext cx="3905320" cy="260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81000"/>
            <a:ext cx="4706112" cy="64178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36"/>
          <p:cNvCxnSpPr/>
          <p:nvPr/>
        </p:nvCxnSpPr>
        <p:spPr>
          <a:xfrm rot="10800000">
            <a:off x="2834640" y="3550920"/>
            <a:ext cx="0" cy="185928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p36"/>
          <p:cNvCxnSpPr/>
          <p:nvPr/>
        </p:nvCxnSpPr>
        <p:spPr>
          <a:xfrm flipH="1">
            <a:off x="2834640" y="4253706"/>
            <a:ext cx="1280160" cy="13494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p36"/>
          <p:cNvCxnSpPr/>
          <p:nvPr/>
        </p:nvCxnSpPr>
        <p:spPr>
          <a:xfrm>
            <a:off x="1371600" y="1371600"/>
            <a:ext cx="16002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5" name="Google Shape;355;p36"/>
          <p:cNvSpPr/>
          <p:nvPr/>
        </p:nvSpPr>
        <p:spPr>
          <a:xfrm>
            <a:off x="4976609" y="228600"/>
            <a:ext cx="3886200" cy="2362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are the daytime and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night-time satellite images again.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you “see” the regions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your mind?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and we’ll draw them again.</a:t>
            </a:r>
            <a:endParaRPr/>
          </a:p>
        </p:txBody>
      </p:sp>
      <p:cxnSp>
        <p:nvCxnSpPr>
          <p:cNvPr id="356" name="Google Shape;356;p36"/>
          <p:cNvCxnSpPr/>
          <p:nvPr/>
        </p:nvCxnSpPr>
        <p:spPr>
          <a:xfrm>
            <a:off x="5867400" y="3352800"/>
            <a:ext cx="990600" cy="29718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p36"/>
          <p:cNvCxnSpPr/>
          <p:nvPr/>
        </p:nvCxnSpPr>
        <p:spPr>
          <a:xfrm rot="10800000" flipH="1">
            <a:off x="6854439" y="3810000"/>
            <a:ext cx="3561" cy="2325014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8" name="Google Shape;358;p36"/>
          <p:cNvSpPr/>
          <p:nvPr/>
        </p:nvSpPr>
        <p:spPr>
          <a:xfrm>
            <a:off x="6096000" y="3535680"/>
            <a:ext cx="2971800" cy="800100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59" name="Google Shape;359;p36"/>
          <p:cNvCxnSpPr/>
          <p:nvPr/>
        </p:nvCxnSpPr>
        <p:spPr>
          <a:xfrm rot="10800000">
            <a:off x="6858000" y="4939506"/>
            <a:ext cx="1554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36"/>
          <p:cNvSpPr/>
          <p:nvPr/>
        </p:nvSpPr>
        <p:spPr>
          <a:xfrm>
            <a:off x="5096256" y="2763428"/>
            <a:ext cx="1999488" cy="896666"/>
          </a:xfrm>
          <a:prstGeom prst="wedgeRoundRectCallout">
            <a:avLst>
              <a:gd name="adj1" fmla="val 23095"/>
              <a:gd name="adj2" fmla="val 95138"/>
              <a:gd name="adj3" fmla="val 16667"/>
            </a:avLst>
          </a:prstGeom>
          <a:solidFill>
            <a:srgbClr val="FFCC99"/>
          </a:solidFill>
          <a:ln w="28575" cap="flat" cmpd="sng">
            <a:solidFill>
              <a:srgbClr val="3D3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60F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Remember, this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60F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big oil field!</a:t>
            </a:r>
            <a:endParaRPr/>
          </a:p>
        </p:txBody>
      </p:sp>
      <p:sp>
        <p:nvSpPr>
          <p:cNvPr id="361" name="Google Shape;361;p36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710" y="381000"/>
            <a:ext cx="4484060" cy="611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37"/>
          <p:cNvCxnSpPr/>
          <p:nvPr/>
        </p:nvCxnSpPr>
        <p:spPr>
          <a:xfrm rot="10800000">
            <a:off x="3169920" y="3398520"/>
            <a:ext cx="0" cy="185928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8" name="Google Shape;368;p37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9" name="Google Shape;369;p37"/>
          <p:cNvCxnSpPr/>
          <p:nvPr/>
        </p:nvCxnSpPr>
        <p:spPr>
          <a:xfrm>
            <a:off x="1752600" y="1295400"/>
            <a:ext cx="16002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0" name="Google Shape;370;p37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1" name="Google Shape;371;p37"/>
          <p:cNvSpPr/>
          <p:nvPr/>
        </p:nvSpPr>
        <p:spPr>
          <a:xfrm>
            <a:off x="1905000" y="4191000"/>
            <a:ext cx="381000" cy="609600"/>
          </a:xfrm>
          <a:prstGeom prst="ellipse">
            <a:avLst/>
          </a:prstGeom>
          <a:solidFill>
            <a:srgbClr val="FFC000">
              <a:alpha val="54117"/>
            </a:srgbClr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72" name="Google Shape;37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3200" y="3619500"/>
            <a:ext cx="37084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7"/>
          <p:cNvSpPr/>
          <p:nvPr/>
        </p:nvSpPr>
        <p:spPr>
          <a:xfrm>
            <a:off x="5265784" y="2162991"/>
            <a:ext cx="3246262" cy="1897380"/>
          </a:xfrm>
          <a:prstGeom prst="wedgeRoundRectCallout">
            <a:avLst>
              <a:gd name="adj1" fmla="val -144340"/>
              <a:gd name="adj2" fmla="val 74863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people want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map to show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hot, dry region called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2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Arid Southwest</a:t>
            </a: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916688" y="514895"/>
            <a:ext cx="4506464" cy="1446711"/>
          </a:xfrm>
          <a:prstGeom prst="wedgeRoundRectCallout">
            <a:avLst>
              <a:gd name="adj1" fmla="val -24380"/>
              <a:gd name="adj2" fmla="val 138369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disagree about how many regions</a:t>
            </a:r>
            <a:b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should show inside </a:t>
            </a:r>
            <a:b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Western Mountain Region.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710" y="381000"/>
            <a:ext cx="4484060" cy="611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p38"/>
          <p:cNvCxnSpPr/>
          <p:nvPr/>
        </p:nvCxnSpPr>
        <p:spPr>
          <a:xfrm rot="10800000">
            <a:off x="3169920" y="3398520"/>
            <a:ext cx="0" cy="185928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1" name="Google Shape;381;p38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2" name="Google Shape;382;p38"/>
          <p:cNvCxnSpPr/>
          <p:nvPr/>
        </p:nvCxnSpPr>
        <p:spPr>
          <a:xfrm>
            <a:off x="1752600" y="1295400"/>
            <a:ext cx="16002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38"/>
          <p:cNvSpPr/>
          <p:nvPr/>
        </p:nvSpPr>
        <p:spPr>
          <a:xfrm>
            <a:off x="5359400" y="381000"/>
            <a:ext cx="3505200" cy="5791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8E4C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 that deserts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8E4C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fill most of the </a:t>
            </a:r>
            <a:r>
              <a:rPr lang="en-US" sz="2200" u="sng">
                <a:solidFill>
                  <a:srgbClr val="8E4C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lands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8E4C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mountains</a:t>
            </a:r>
            <a:br>
              <a:rPr lang="en-US" sz="2200">
                <a:solidFill>
                  <a:srgbClr val="8E4C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8E4C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br>
              <a:rPr lang="en-US" sz="2200">
                <a:solidFill>
                  <a:srgbClr val="8E4C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8E4C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Western Mountain Region.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contrast, in the </a:t>
            </a:r>
            <a:b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mountains </a:t>
            </a: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enough rain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trees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(even in dry Arizona).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part of the year,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 also is snow </a:t>
            </a:r>
            <a:b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b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mountains.</a:t>
            </a:r>
            <a:endParaRPr/>
          </a:p>
        </p:txBody>
      </p:sp>
      <p:sp>
        <p:nvSpPr>
          <p:cNvPr id="384" name="Google Shape;384;p38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9"/>
          <p:cNvSpPr/>
          <p:nvPr/>
        </p:nvSpPr>
        <p:spPr>
          <a:xfrm>
            <a:off x="5334000" y="467714"/>
            <a:ext cx="3017662" cy="4267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EAEAEA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Comparisons with other parts of the world: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our maps,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six regions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we compare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continents</a:t>
            </a:r>
            <a:b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world regions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North America.</a:t>
            </a:r>
            <a:endParaRPr/>
          </a:p>
        </p:txBody>
      </p:sp>
      <p:pic>
        <p:nvPicPr>
          <p:cNvPr id="390" name="Google Shape;39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0"/>
          <p:cNvSpPr/>
          <p:nvPr/>
        </p:nvSpPr>
        <p:spPr>
          <a:xfrm>
            <a:off x="914400" y="609600"/>
            <a:ext cx="7391400" cy="5943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Remember, a geographic region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not a “real thing” out there.</a:t>
            </a:r>
            <a:endParaRPr/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1485900" y="2514600"/>
            <a:ext cx="6248400" cy="3276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E0E6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"region" is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we get when we draw lines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put similar places together 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into groups.</a:t>
            </a:r>
            <a:endParaRPr/>
          </a:p>
          <a:p>
            <a:pPr marL="0" marR="0" lvl="0" indent="0" algn="ctr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(We want to  make them easier to remember).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/>
          <p:nvPr/>
        </p:nvSpPr>
        <p:spPr>
          <a:xfrm>
            <a:off x="914400" y="304800"/>
            <a:ext cx="7391400" cy="64404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1455420" y="152400"/>
            <a:ext cx="6248400" cy="20484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draw lines</a:t>
            </a:r>
            <a:endParaRPr>
              <a:solidFill>
                <a:srgbClr val="C00000"/>
              </a:solidFill>
            </a:endParaRPr>
          </a:p>
          <a:p>
            <a:pPr marL="0" marR="0" lvl="0" indent="0" algn="ctr" rtl="0">
              <a:lnSpc>
                <a:spcPct val="11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put similar places together into groups.</a:t>
            </a:r>
            <a:endParaRPr sz="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use a </a:t>
            </a:r>
            <a:r>
              <a:rPr lang="en-US" sz="20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criterion</a:t>
            </a:r>
            <a:r>
              <a:rPr lang="en-US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 characteristic or a measure) </a:t>
            </a:r>
            <a:r>
              <a:rPr lang="en-US" sz="2000" i="1">
                <a:solidFill>
                  <a:srgbClr val="C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2000" i="1">
                <a:solidFill>
                  <a:srgbClr val="C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000" i="1">
                <a:solidFill>
                  <a:srgbClr val="C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divide things into groups.</a:t>
            </a:r>
            <a:endParaRPr sz="2000" i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1485900" y="2209800"/>
            <a:ext cx="6248400" cy="19050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</a:t>
            </a:r>
            <a:r>
              <a:rPr lang="en-US" sz="22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use different ways of deciding</a:t>
            </a:r>
            <a:br>
              <a:rPr lang="en-US" sz="22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i="1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different criterion)</a:t>
            </a:r>
            <a:endParaRPr/>
          </a:p>
          <a:p>
            <a:pPr marL="0" marR="0" lvl="0" indent="0" algn="ctr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places are similar to each other, </a:t>
            </a:r>
            <a:endParaRPr/>
          </a:p>
          <a:p>
            <a:pPr marL="0" marR="0" lvl="0" indent="0" algn="ctr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</a:t>
            </a:r>
            <a:r>
              <a:rPr lang="en-US" sz="22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get different regions.</a:t>
            </a:r>
            <a:endParaRPr/>
          </a:p>
        </p:txBody>
      </p:sp>
      <p:sp>
        <p:nvSpPr>
          <p:cNvPr id="405" name="Google Shape;405;p41"/>
          <p:cNvSpPr/>
          <p:nvPr/>
        </p:nvSpPr>
        <p:spPr>
          <a:xfrm>
            <a:off x="1752575" y="4191000"/>
            <a:ext cx="5856900" cy="26670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 result, we can make maps</a:t>
            </a:r>
            <a:endParaRPr/>
          </a:p>
          <a:p>
            <a:pPr marL="0" marR="0" lvl="0" indent="0" algn="ctr" rtl="0">
              <a:lnSpc>
                <a:spcPct val="11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many different kinds of regions: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 regions, forest regions, crop regions,</a:t>
            </a:r>
            <a:b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 regions, language regions,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regions, political regions, tourist regions,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voting regions, even religious regions.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2286000"/>
            <a:ext cx="6758247" cy="432677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2"/>
          <p:cNvSpPr/>
          <p:nvPr/>
        </p:nvSpPr>
        <p:spPr>
          <a:xfrm>
            <a:off x="3124200" y="153022"/>
            <a:ext cx="5905500" cy="2056778"/>
          </a:xfrm>
          <a:prstGeom prst="wedgeRoundRectCallout">
            <a:avLst>
              <a:gd name="adj1" fmla="val 29134"/>
              <a:gd name="adj2" fmla="val 75934"/>
              <a:gd name="adj3" fmla="val 16667"/>
            </a:avLst>
          </a:prstGeom>
          <a:solidFill>
            <a:srgbClr val="F3F3F3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said these region lines were associated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many other things in U.S. history.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is a map of German immigrants in 1898.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to draw some of the regional lines:</a:t>
            </a:r>
            <a:endParaRPr/>
          </a:p>
        </p:txBody>
      </p:sp>
      <p:cxnSp>
        <p:nvCxnSpPr>
          <p:cNvPr id="412" name="Google Shape;412;p42"/>
          <p:cNvCxnSpPr/>
          <p:nvPr/>
        </p:nvCxnSpPr>
        <p:spPr>
          <a:xfrm rot="10800000">
            <a:off x="5181600" y="3124200"/>
            <a:ext cx="102524" cy="3488574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42"/>
          <p:cNvCxnSpPr/>
          <p:nvPr/>
        </p:nvCxnSpPr>
        <p:spPr>
          <a:xfrm flipH="1">
            <a:off x="5284124" y="4665292"/>
            <a:ext cx="2716876" cy="7620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4" name="Google Shape;414;p42"/>
          <p:cNvSpPr/>
          <p:nvPr/>
        </p:nvSpPr>
        <p:spPr>
          <a:xfrm>
            <a:off x="5029200" y="2926653"/>
            <a:ext cx="3620885" cy="868764"/>
          </a:xfrm>
          <a:custGeom>
            <a:avLst/>
            <a:gdLst/>
            <a:ahLst/>
            <a:cxnLst/>
            <a:rect l="l" t="t" r="r" b="b"/>
            <a:pathLst>
              <a:path w="2372360" h="780756" extrusionOk="0">
                <a:moveTo>
                  <a:pt x="0" y="0"/>
                </a:moveTo>
                <a:cubicBezTo>
                  <a:pt x="34925" y="0"/>
                  <a:pt x="125573" y="145940"/>
                  <a:pt x="217455" y="223508"/>
                </a:cubicBezTo>
                <a:cubicBezTo>
                  <a:pt x="309337" y="301076"/>
                  <a:pt x="437673" y="397715"/>
                  <a:pt x="551290" y="465406"/>
                </a:cubicBezTo>
                <a:cubicBezTo>
                  <a:pt x="664907" y="533097"/>
                  <a:pt x="785229" y="577727"/>
                  <a:pt x="899160" y="629655"/>
                </a:cubicBezTo>
                <a:cubicBezTo>
                  <a:pt x="1013091" y="681583"/>
                  <a:pt x="1128197" y="765122"/>
                  <a:pt x="1234877" y="776975"/>
                </a:cubicBezTo>
                <a:cubicBezTo>
                  <a:pt x="1341557" y="788828"/>
                  <a:pt x="1421345" y="775282"/>
                  <a:pt x="1539240" y="700775"/>
                </a:cubicBezTo>
                <a:cubicBezTo>
                  <a:pt x="1657135" y="626268"/>
                  <a:pt x="1807626" y="398515"/>
                  <a:pt x="1942246" y="329935"/>
                </a:cubicBezTo>
                <a:cubicBezTo>
                  <a:pt x="2135286" y="231722"/>
                  <a:pt x="2189480" y="214788"/>
                  <a:pt x="2372360" y="17753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5" name="Google Shape;415;p42"/>
          <p:cNvSpPr/>
          <p:nvPr/>
        </p:nvSpPr>
        <p:spPr>
          <a:xfrm>
            <a:off x="228600" y="153000"/>
            <a:ext cx="2176500" cy="20568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F3F3F3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optional </a:t>
            </a:r>
            <a:br>
              <a:rPr lang="en-US" sz="22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</a:t>
            </a:r>
            <a:endParaRPr sz="2200" b="1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</a:t>
            </a:r>
            <a:b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 </a:t>
            </a: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315686" y="1200476"/>
            <a:ext cx="5943600" cy="4245429"/>
          </a:xfrm>
          <a:prstGeom prst="rect">
            <a:avLst/>
          </a:prstGeom>
          <a:noFill/>
          <a:ln w="34925" cap="flat" cmpd="sng">
            <a:solidFill>
              <a:srgbClr val="AA673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15"/>
          <p:cNvSpPr/>
          <p:nvPr/>
        </p:nvSpPr>
        <p:spPr>
          <a:xfrm>
            <a:off x="5410200" y="351391"/>
            <a:ext cx="3505200" cy="4830209"/>
          </a:xfrm>
          <a:prstGeom prst="wedgeRoundRectCallout">
            <a:avLst>
              <a:gd name="adj1" fmla="val -68932"/>
              <a:gd name="adj2" fmla="val -7505"/>
              <a:gd name="adj3" fmla="val 16667"/>
            </a:avLst>
          </a:prstGeom>
          <a:solidFill>
            <a:srgbClr val="FFFFCC"/>
          </a:solidFill>
          <a:ln w="28575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a workmap along with this presentation: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review regions</a:t>
            </a:r>
            <a:b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the next slides: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each </a:t>
            </a:r>
            <a:br>
              <a:rPr lang="en-US" sz="2200" b="1" i="1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 b="1" i="1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 name </a:t>
            </a:r>
            <a:br>
              <a:rPr lang="en-US" sz="2200" b="1" i="1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 b="1" i="1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work map.</a:t>
            </a:r>
            <a:br>
              <a:rPr lang="en-US" sz="2200" b="1" i="1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2000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b="0" i="0" u="none" strike="noStrike" cap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/>
          <p:nvPr/>
        </p:nvSpPr>
        <p:spPr>
          <a:xfrm>
            <a:off x="1409175" y="3013975"/>
            <a:ext cx="6388200" cy="28185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F3F3F3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regional maps: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internet, you can find maps that</a:t>
            </a:r>
            <a:b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regions of religions: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http://www.glenmary.org/rcms2010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3"/>
          <p:cNvSpPr/>
          <p:nvPr/>
        </p:nvSpPr>
        <p:spPr>
          <a:xfrm>
            <a:off x="2364300" y="1076275"/>
            <a:ext cx="4415400" cy="1645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rgbClr val="F3F3F3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optional </a:t>
            </a:r>
            <a:br>
              <a:rPr lang="en-US" sz="22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</a:t>
            </a:r>
            <a:endParaRPr sz="2200" b="1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</a:t>
            </a:r>
            <a:b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regions on maps: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6"/>
          <p:cNvCxnSpPr/>
          <p:nvPr/>
        </p:nvCxnSpPr>
        <p:spPr>
          <a:xfrm>
            <a:off x="1676400" y="1295400"/>
            <a:ext cx="17526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16"/>
          <p:cNvCxnSpPr/>
          <p:nvPr/>
        </p:nvCxnSpPr>
        <p:spPr>
          <a:xfrm rot="10800000">
            <a:off x="3169920" y="3398520"/>
            <a:ext cx="0" cy="166116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6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58474"/>
              <a:gd name="adj2" fmla="val -26343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2" name="Google Shape;122;p16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16"/>
          <p:cNvSpPr/>
          <p:nvPr/>
        </p:nvSpPr>
        <p:spPr>
          <a:xfrm>
            <a:off x="5581650" y="2581000"/>
            <a:ext cx="3101400" cy="16611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b="1" i="0" u="none" strike="noStrike" cap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-US" sz="2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estern </a:t>
            </a:r>
            <a:endParaRPr sz="2400" b="1" i="0" u="none" strike="noStrike" cap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ountain</a:t>
            </a:r>
            <a:r>
              <a:rPr lang="en-US" sz="2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2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region </a:t>
            </a:r>
            <a:endParaRPr>
              <a:solidFill>
                <a:srgbClr val="000099"/>
              </a:solidFill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5303525" y="892926"/>
            <a:ext cx="3657600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drew four lines</a:t>
            </a:r>
            <a:br>
              <a:rPr lang="en-US" sz="20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divided </a:t>
            </a:r>
            <a:endParaRPr sz="2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 sz="2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regions:</a:t>
            </a:r>
            <a:endParaRPr sz="2000"/>
          </a:p>
        </p:txBody>
      </p:sp>
      <p:sp>
        <p:nvSpPr>
          <p:cNvPr id="128" name="Google Shape;128;p16"/>
          <p:cNvSpPr/>
          <p:nvPr/>
        </p:nvSpPr>
        <p:spPr>
          <a:xfrm>
            <a:off x="5829875" y="4572000"/>
            <a:ext cx="2604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 name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</a:t>
            </a:r>
            <a:endParaRPr sz="20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workmap.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7"/>
          <p:cNvCxnSpPr/>
          <p:nvPr/>
        </p:nvCxnSpPr>
        <p:spPr>
          <a:xfrm>
            <a:off x="1676400" y="1295400"/>
            <a:ext cx="17526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" name="Google Shape;135;p17"/>
          <p:cNvCxnSpPr/>
          <p:nvPr/>
        </p:nvCxnSpPr>
        <p:spPr>
          <a:xfrm rot="10800000">
            <a:off x="3169920" y="3398520"/>
            <a:ext cx="0" cy="166116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17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17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63385"/>
              <a:gd name="adj2" fmla="val -21646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drew four lines</a:t>
            </a:r>
            <a:b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divided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regions: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5769275" y="2241950"/>
            <a:ext cx="2835600" cy="17757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000" b="1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 u="sng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Northern </a:t>
            </a:r>
            <a:endParaRPr sz="24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Cold </a:t>
            </a:r>
            <a:endParaRPr sz="24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</a:t>
            </a: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/>
          </a:p>
        </p:txBody>
      </p:sp>
      <p:sp>
        <p:nvSpPr>
          <p:cNvPr id="140" name="Google Shape;140;p1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5923885" y="4343394"/>
            <a:ext cx="26049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 name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</a:t>
            </a:r>
            <a:endParaRPr sz="20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workmap.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62938"/>
              <a:gd name="adj2" fmla="val 8295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drew four lines</a:t>
            </a:r>
            <a:b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divided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regions: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" name="Google Shape;150;p18"/>
          <p:cNvCxnSpPr/>
          <p:nvPr/>
        </p:nvCxnSpPr>
        <p:spPr>
          <a:xfrm>
            <a:off x="1676400" y="1295400"/>
            <a:ext cx="17526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8"/>
          <p:cNvCxnSpPr/>
          <p:nvPr/>
        </p:nvCxnSpPr>
        <p:spPr>
          <a:xfrm rot="10800000">
            <a:off x="3169920" y="3398520"/>
            <a:ext cx="0" cy="166116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18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18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5899750" y="2437350"/>
            <a:ext cx="2555400" cy="19353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6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Plains </a:t>
            </a:r>
            <a:endParaRPr sz="24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Grass </a:t>
            </a:r>
            <a:endParaRPr sz="24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</a:t>
            </a:r>
            <a:endParaRPr sz="2400">
              <a:solidFill>
                <a:srgbClr val="000099"/>
              </a:solidFill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5875010" y="4650894"/>
            <a:ext cx="26049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 name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</a:t>
            </a:r>
            <a:endParaRPr sz="20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workmap.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66510"/>
              <a:gd name="adj2" fmla="val 17982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drew four lines</a:t>
            </a:r>
            <a:b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divided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regions: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6" name="Google Shape;166;p19"/>
          <p:cNvCxnSpPr/>
          <p:nvPr/>
        </p:nvCxnSpPr>
        <p:spPr>
          <a:xfrm>
            <a:off x="1676400" y="1295400"/>
            <a:ext cx="17526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Google Shape;167;p19"/>
          <p:cNvCxnSpPr/>
          <p:nvPr/>
        </p:nvCxnSpPr>
        <p:spPr>
          <a:xfrm rot="10800000">
            <a:off x="3169920" y="3398520"/>
            <a:ext cx="0" cy="166116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9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9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5613725" y="2753175"/>
            <a:ext cx="3037200" cy="18279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2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Southern </a:t>
            </a:r>
            <a:endParaRPr sz="2400"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Cotton/pine </a:t>
            </a:r>
            <a:b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region</a:t>
            </a:r>
            <a:endParaRPr sz="2400">
              <a:solidFill>
                <a:srgbClr val="000099"/>
              </a:solidFill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5905110" y="4756744"/>
            <a:ext cx="26049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 name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</a:t>
            </a:r>
            <a:endParaRPr sz="20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workmap.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71867"/>
              <a:gd name="adj2" fmla="val 8001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drew four lines</a:t>
            </a:r>
            <a:b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divided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regions: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3" name="Google Shape;183;p20"/>
          <p:cNvCxnSpPr/>
          <p:nvPr/>
        </p:nvCxnSpPr>
        <p:spPr>
          <a:xfrm>
            <a:off x="1676400" y="1295400"/>
            <a:ext cx="17526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20"/>
          <p:cNvCxnSpPr/>
          <p:nvPr/>
        </p:nvCxnSpPr>
        <p:spPr>
          <a:xfrm rot="10800000">
            <a:off x="3169920" y="3398520"/>
            <a:ext cx="0" cy="166116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20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20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5730650" y="2483500"/>
            <a:ext cx="2779200" cy="19803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600" b="1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Lakes 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Farm and</a:t>
            </a:r>
            <a:b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Factory 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</a:t>
            </a:r>
            <a:endParaRPr sz="2400"/>
          </a:p>
        </p:txBody>
      </p:sp>
      <p:sp>
        <p:nvSpPr>
          <p:cNvPr id="194" name="Google Shape;194;p20"/>
          <p:cNvSpPr/>
          <p:nvPr/>
        </p:nvSpPr>
        <p:spPr>
          <a:xfrm>
            <a:off x="5905110" y="4756744"/>
            <a:ext cx="26049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 name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</a:t>
            </a:r>
            <a:endParaRPr sz="20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workmap.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4526280" cy="61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60706"/>
              <a:gd name="adj2" fmla="val 44988"/>
              <a:gd name="adj3" fmla="val 16667"/>
            </a:avLst>
          </a:prstGeom>
          <a:solidFill>
            <a:srgbClr val="F3F3F3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drew four lines</a:t>
            </a:r>
            <a:b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divided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America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regions: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C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1" name="Google Shape;201;p21"/>
          <p:cNvCxnSpPr/>
          <p:nvPr/>
        </p:nvCxnSpPr>
        <p:spPr>
          <a:xfrm>
            <a:off x="1676400" y="1295400"/>
            <a:ext cx="1752600" cy="4648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21"/>
          <p:cNvCxnSpPr/>
          <p:nvPr/>
        </p:nvCxnSpPr>
        <p:spPr>
          <a:xfrm rot="10800000">
            <a:off x="3169920" y="3398520"/>
            <a:ext cx="0" cy="1661160"/>
          </a:xfrm>
          <a:prstGeom prst="straightConnector1">
            <a:avLst/>
          </a:prstGeom>
          <a:noFill/>
          <a:ln w="762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21"/>
          <p:cNvCxnSpPr/>
          <p:nvPr/>
        </p:nvCxnSpPr>
        <p:spPr>
          <a:xfrm rot="10800000">
            <a:off x="3169920" y="4114800"/>
            <a:ext cx="1173480" cy="0"/>
          </a:xfrm>
          <a:prstGeom prst="straightConnector1">
            <a:avLst/>
          </a:prstGeom>
          <a:noFill/>
          <a:ln w="762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21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3924300" y="5486400"/>
            <a:ext cx="609600" cy="6858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/>
            <a:ahLst/>
            <a:cxnLst/>
            <a:rect l="l" t="t" r="r" b="b"/>
            <a:pathLst>
              <a:path w="2372360" h="603221" extrusionOk="0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  <a:solidFill>
            <a:srgbClr val="CBD5DE"/>
          </a:solidFill>
          <a:ln w="28575" cap="flat" cmpd="sng">
            <a:solidFill>
              <a:srgbClr val="5B6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33C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5494025" y="3858000"/>
            <a:ext cx="3276600" cy="2085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CAD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3600" b="1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 American</a:t>
            </a:r>
            <a:endParaRPr sz="2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Caribbean</a:t>
            </a:r>
            <a:endParaRPr sz="2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 and hilly 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</a:t>
            </a:r>
            <a:endParaRPr sz="2400"/>
          </a:p>
        </p:txBody>
      </p:sp>
      <p:sp>
        <p:nvSpPr>
          <p:cNvPr id="213" name="Google Shape;213;p21"/>
          <p:cNvSpPr/>
          <p:nvPr/>
        </p:nvSpPr>
        <p:spPr>
          <a:xfrm>
            <a:off x="5829885" y="2445694"/>
            <a:ext cx="26049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 name 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</a:t>
            </a:r>
            <a:endParaRPr sz="20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workmap.</a:t>
            </a:r>
            <a:br>
              <a:rPr lang="en-US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xecutive">
  <a:themeElements>
    <a:clrScheme name="Custom 4">
      <a:dk1>
        <a:srgbClr val="000000"/>
      </a:dk1>
      <a:lt1>
        <a:srgbClr val="3A4B5B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On-screen Show (4:3)</PresentationFormat>
  <Paragraphs>363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Times New Roman</vt:lpstr>
      <vt:lpstr>Comic Sans MS</vt:lpstr>
      <vt:lpstr>Courier New</vt:lpstr>
      <vt:lpstr>Palatino Linotype</vt:lpstr>
      <vt:lpstr>Arial</vt:lpstr>
      <vt:lpstr>Calibri</vt:lpstr>
      <vt:lpstr>Century Gothic</vt:lpstr>
      <vt:lpstr>Arial Narrow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Scott Zmija</cp:lastModifiedBy>
  <cp:revision>1</cp:revision>
  <dcterms:modified xsi:type="dcterms:W3CDTF">2019-10-06T18:25:52Z</dcterms:modified>
</cp:coreProperties>
</file>