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5"/>
  </p:notesMasterIdLst>
  <p:sldIdLst>
    <p:sldId id="256" r:id="rId2"/>
    <p:sldId id="257" r:id="rId3"/>
    <p:sldId id="299" r:id="rId4"/>
    <p:sldId id="324" r:id="rId5"/>
    <p:sldId id="266" r:id="rId6"/>
    <p:sldId id="269" r:id="rId7"/>
    <p:sldId id="268" r:id="rId8"/>
    <p:sldId id="341" r:id="rId9"/>
    <p:sldId id="325" r:id="rId10"/>
    <p:sldId id="326" r:id="rId11"/>
    <p:sldId id="258" r:id="rId12"/>
    <p:sldId id="260" r:id="rId13"/>
    <p:sldId id="261" r:id="rId14"/>
    <p:sldId id="262" r:id="rId15"/>
    <p:sldId id="270" r:id="rId16"/>
    <p:sldId id="271" r:id="rId17"/>
    <p:sldId id="259" r:id="rId18"/>
    <p:sldId id="340" r:id="rId19"/>
    <p:sldId id="263" r:id="rId20"/>
    <p:sldId id="273" r:id="rId21"/>
    <p:sldId id="274" r:id="rId22"/>
    <p:sldId id="327" r:id="rId23"/>
    <p:sldId id="275" r:id="rId24"/>
    <p:sldId id="337" r:id="rId25"/>
    <p:sldId id="277" r:id="rId26"/>
    <p:sldId id="278" r:id="rId27"/>
    <p:sldId id="344" r:id="rId28"/>
    <p:sldId id="279" r:id="rId29"/>
    <p:sldId id="328" r:id="rId30"/>
    <p:sldId id="331" r:id="rId31"/>
    <p:sldId id="280" r:id="rId32"/>
    <p:sldId id="330" r:id="rId33"/>
    <p:sldId id="339" r:id="rId34"/>
    <p:sldId id="281" r:id="rId35"/>
    <p:sldId id="334" r:id="rId36"/>
    <p:sldId id="298" r:id="rId37"/>
    <p:sldId id="345" r:id="rId38"/>
    <p:sldId id="282" r:id="rId39"/>
    <p:sldId id="283" r:id="rId40"/>
    <p:sldId id="343" r:id="rId41"/>
    <p:sldId id="338" r:id="rId42"/>
    <p:sldId id="284" r:id="rId43"/>
    <p:sldId id="34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00FF"/>
    <a:srgbClr val="FFFFCC"/>
    <a:srgbClr val="007660"/>
    <a:srgbClr val="00B492"/>
    <a:srgbClr val="E4F0BA"/>
    <a:srgbClr val="D6EDBD"/>
    <a:srgbClr val="FFFFFF"/>
    <a:srgbClr val="0000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55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89717-5F50-4BEC-A4E3-C775D73A1D2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87B18-8AF1-48C8-B609-45904BF5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2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7B18-8AF1-48C8-B609-45904BF564F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1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7B18-8AF1-48C8-B609-45904BF564F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5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3366CC"/>
            </a:gs>
            <a:gs pos="0">
              <a:srgbClr val="336699"/>
            </a:gs>
            <a:gs pos="72000">
              <a:srgbClr val="33CCFF"/>
            </a:gs>
            <a:gs pos="99000">
              <a:srgbClr val="CC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6F82E3-D4C2-4282-9CAF-92077608C69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5410200" cy="4904912"/>
          </a:xfrm>
          <a:solidFill>
            <a:srgbClr val="FFFFCC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  <a:t>Regions</a:t>
            </a:r>
            <a:br>
              <a:rPr lang="en-US" sz="3800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</a:br>
            <a:r>
              <a:rPr lang="en-US" sz="3800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  <a:t>in</a:t>
            </a:r>
            <a:br>
              <a:rPr lang="en-US" sz="3800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</a:br>
            <a:r>
              <a:rPr lang="en-US" sz="3800" b="1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  <a:t>North America</a:t>
            </a:r>
            <a:br>
              <a:rPr lang="en-US" sz="3800" b="1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  <a:t>-</a:t>
            </a:r>
            <a:br>
              <a:rPr lang="en-US" sz="3800" b="1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  <a:t>Regions help us organize</a:t>
            </a:r>
            <a:br>
              <a:rPr lang="en-US" sz="2400" b="1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  <a:t>our knowledge North America</a:t>
            </a:r>
            <a:br>
              <a:rPr lang="en-US" sz="2000" b="1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</a:br>
            <a:endParaRPr lang="en-US" sz="2000" b="1" dirty="0">
              <a:solidFill>
                <a:srgbClr val="000099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6400800" y="609600"/>
            <a:ext cx="2362200" cy="2057400"/>
          </a:xfrm>
          <a:prstGeom prst="trapezoid">
            <a:avLst/>
          </a:prstGeom>
          <a:solidFill>
            <a:srgbClr val="FFFF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0" y="9144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North America</a:t>
            </a:r>
            <a:br>
              <a:rPr lang="en-US" sz="2400" dirty="0">
                <a:latin typeface="Comic Sans MS" panose="030F0702030302020204" pitchFamily="66" charset="0"/>
              </a:rPr>
            </a:br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Part 1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7086600" y="195590"/>
            <a:ext cx="1001467" cy="2616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U3, L1</a:t>
            </a:r>
            <a:r>
              <a:rPr lang="en-US" sz="1100" b="1">
                <a:latin typeface="Calibri" panose="020F0502020204030204" pitchFamily="34" charset="0"/>
                <a:cs typeface="Calibri" panose="020F0502020204030204" pitchFamily="34" charset="0"/>
              </a:rPr>
              <a:t>, S1d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79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8" y="384048"/>
            <a:ext cx="4595184" cy="6117336"/>
          </a:xfrm>
          <a:prstGeom prst="rect">
            <a:avLst/>
          </a:prstGeom>
        </p:spPr>
      </p:pic>
      <p:sp>
        <p:nvSpPr>
          <p:cNvPr id="6" name="Rounded Rectangular Callout 6"/>
          <p:cNvSpPr/>
          <p:nvPr/>
        </p:nvSpPr>
        <p:spPr>
          <a:xfrm>
            <a:off x="5410200" y="4668404"/>
            <a:ext cx="3505200" cy="1822094"/>
          </a:xfrm>
          <a:prstGeom prst="wedgeRoundRectCallout">
            <a:avLst>
              <a:gd name="adj1" fmla="val -66447"/>
              <a:gd name="adj2" fmla="val -4432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You'll need a pencil and a straight edge 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(e.g., a ruler).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410200" y="351391"/>
            <a:ext cx="3505200" cy="4114800"/>
          </a:xfrm>
          <a:prstGeom prst="wedgeRoundRectCallout">
            <a:avLst>
              <a:gd name="adj1" fmla="val -68932"/>
              <a:gd name="adj2" fmla="val -7505"/>
              <a:gd name="adj3" fmla="val 16667"/>
            </a:avLst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You will draw lines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on a 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base map.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(Use the work map 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that shows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mountains.)</a:t>
            </a:r>
          </a:p>
        </p:txBody>
      </p:sp>
    </p:spTree>
    <p:extLst>
      <p:ext uri="{BB962C8B-B14F-4D97-AF65-F5344CB8AC3E}">
        <p14:creationId xmlns:p14="http://schemas.microsoft.com/office/powerpoint/2010/main" val="3185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501640" y="152400"/>
            <a:ext cx="3108960" cy="2209800"/>
          </a:xfrm>
          <a:prstGeom prst="wedgeRoundRectCallout">
            <a:avLst>
              <a:gd name="adj1" fmla="val -173019"/>
              <a:gd name="adj2" fmla="val 4462"/>
              <a:gd name="adj3" fmla="val 16667"/>
            </a:avLst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sz="2200" b="1" u="sng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first line</a:t>
            </a:r>
            <a:r>
              <a:rPr lang="en-US" sz="2200" u="sng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starts at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northern tip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 Alaska</a:t>
            </a:r>
          </a:p>
          <a:p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(near a tiny town  </a:t>
            </a:r>
          </a:p>
          <a:p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 called Barrow).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501640" y="4038600"/>
            <a:ext cx="2956560" cy="2457450"/>
          </a:xfrm>
          <a:prstGeom prst="wedgeRoundRectCallout">
            <a:avLst>
              <a:gd name="adj1" fmla="val -126265"/>
              <a:gd name="adj2" fmla="val 5246"/>
              <a:gd name="adj3" fmla="val 16667"/>
            </a:avLst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It goes 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on a long diagonal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through the continent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 the east coast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 central Mexico.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305005" y="2508036"/>
            <a:ext cx="1502229" cy="1384728"/>
            <a:chOff x="-21771" y="-41317"/>
            <a:chExt cx="1502229" cy="13847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2" y="21769"/>
              <a:ext cx="1316571" cy="131657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13658" y="943301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Line 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1771" y="-41317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Draw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164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334000" y="914400"/>
            <a:ext cx="3581400" cy="3200400"/>
          </a:xfrm>
          <a:prstGeom prst="wedgeRoundRectCallout">
            <a:avLst>
              <a:gd name="adj1" fmla="val -61754"/>
              <a:gd name="adj2" fmla="val -23232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This line is a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generalization.</a:t>
            </a:r>
          </a:p>
          <a:p>
            <a:pPr algn="ctr"/>
            <a:endParaRPr lang="en-US" sz="800" dirty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en-US" sz="800" dirty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en-US" sz="800" dirty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It traces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general position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 our 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first two regions.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29540" y="142406"/>
            <a:ext cx="2743200" cy="2237386"/>
          </a:xfrm>
          <a:prstGeom prst="wedgeRoundRectCallout">
            <a:avLst>
              <a:gd name="adj1" fmla="val 14442"/>
              <a:gd name="adj2" fmla="val 62938"/>
              <a:gd name="adj3" fmla="val 16667"/>
            </a:avLst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1.  </a:t>
            </a: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Mountain West:</a:t>
            </a:r>
          </a:p>
          <a:p>
            <a:pPr algn="ctr">
              <a:spcBef>
                <a:spcPts val="400"/>
              </a:spcBef>
            </a:pPr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younger rocks, </a:t>
            </a:r>
          </a:p>
          <a:p>
            <a:pPr algn="ctr"/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higher land, and  </a:t>
            </a:r>
          </a:p>
          <a:p>
            <a:pPr algn="ctr"/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steeper slopes </a:t>
            </a:r>
          </a:p>
          <a:p>
            <a:endParaRPr lang="en-US" sz="2000" dirty="0">
              <a:solidFill>
                <a:srgbClr val="8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4"/>
          <p:cNvSpPr/>
          <p:nvPr/>
        </p:nvSpPr>
        <p:spPr>
          <a:xfrm>
            <a:off x="5125370" y="1261099"/>
            <a:ext cx="3473631" cy="2724150"/>
          </a:xfrm>
          <a:prstGeom prst="wedgeRoundRectCallout">
            <a:avLst>
              <a:gd name="adj1" fmla="val -86574"/>
              <a:gd name="adj2" fmla="val 46124"/>
              <a:gd name="adj3" fmla="val 16667"/>
            </a:avLst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2. </a:t>
            </a: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Lowland East:</a:t>
            </a:r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</a:t>
            </a:r>
          </a:p>
          <a:p>
            <a:pPr algn="ctr">
              <a:spcBef>
                <a:spcPts val="400"/>
              </a:spcBef>
            </a:pPr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older rocks, low hills,</a:t>
            </a:r>
          </a:p>
          <a:p>
            <a:pPr algn="ctr"/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and </a:t>
            </a:r>
          </a:p>
          <a:p>
            <a:pPr algn="ctr"/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large, nearly flat plains</a:t>
            </a:r>
            <a:r>
              <a:rPr lang="en-US" sz="20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ounded Rectangular Callout 4"/>
          <p:cNvSpPr/>
          <p:nvPr/>
        </p:nvSpPr>
        <p:spPr>
          <a:xfrm>
            <a:off x="5214710" y="4114261"/>
            <a:ext cx="3721828" cy="2358141"/>
          </a:xfrm>
          <a:prstGeom prst="wedgeRoundRectCallout">
            <a:avLst>
              <a:gd name="adj1" fmla="val 1319"/>
              <a:gd name="adj2" fmla="val 47742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your journal, list the first two regions </a:t>
            </a:r>
            <a:b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and </a:t>
            </a:r>
            <a:b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their terrain </a:t>
            </a:r>
            <a:b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(shape of the land) 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32094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334000" y="762000"/>
            <a:ext cx="3429000" cy="4343400"/>
          </a:xfrm>
          <a:prstGeom prst="wedgeRoundRectCallout">
            <a:avLst>
              <a:gd name="adj1" fmla="val -49645"/>
              <a:gd name="adj2" fmla="val -11259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real world is more complicated.</a:t>
            </a:r>
          </a:p>
          <a:p>
            <a:pPr algn="ctr"/>
            <a:endParaRPr lang="en-US" sz="2200" dirty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Regional generalizations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usually have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some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exceptions.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3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623560" y="2133599"/>
            <a:ext cx="3429000" cy="1304925"/>
          </a:xfrm>
          <a:prstGeom prst="wedgeRoundRectCallout">
            <a:avLst>
              <a:gd name="adj1" fmla="val -158978"/>
              <a:gd name="adj2" fmla="val 53173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76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Willamette </a:t>
            </a:r>
            <a:r>
              <a:rPr lang="en-US" sz="2200" b="1" dirty="0">
                <a:solidFill>
                  <a:srgbClr val="0076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Valley</a:t>
            </a:r>
          </a:p>
          <a:p>
            <a:pPr algn="ctr"/>
            <a:r>
              <a:rPr lang="en-US" dirty="0">
                <a:solidFill>
                  <a:srgbClr val="0076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(end of the Oregon Trail)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562600" y="3590924"/>
            <a:ext cx="3429000" cy="1304925"/>
          </a:xfrm>
          <a:prstGeom prst="wedgeRoundRectCallout">
            <a:avLst>
              <a:gd name="adj1" fmla="val -149201"/>
              <a:gd name="adj2" fmla="val -36754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76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Snake River </a:t>
            </a:r>
            <a:r>
              <a:rPr lang="en-US" sz="2200" b="1" dirty="0">
                <a:solidFill>
                  <a:srgbClr val="0076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Plain</a:t>
            </a:r>
          </a:p>
          <a:p>
            <a:pPr algn="ctr"/>
            <a:r>
              <a:rPr lang="en-US" dirty="0">
                <a:solidFill>
                  <a:srgbClr val="0076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(potatoes for French fries)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334000" y="5048249"/>
            <a:ext cx="3596640" cy="1581151"/>
          </a:xfrm>
          <a:prstGeom prst="wedgeRoundRectCallout">
            <a:avLst>
              <a:gd name="adj1" fmla="val -147272"/>
              <a:gd name="adj2" fmla="val -113157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76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Central </a:t>
            </a:r>
            <a:r>
              <a:rPr lang="en-US" sz="2200" b="1" dirty="0">
                <a:solidFill>
                  <a:srgbClr val="0076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Valley</a:t>
            </a:r>
            <a:r>
              <a:rPr lang="en-US" sz="2200" dirty="0">
                <a:solidFill>
                  <a:srgbClr val="0076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of California </a:t>
            </a:r>
            <a:r>
              <a:rPr lang="en-US" dirty="0">
                <a:solidFill>
                  <a:srgbClr val="0076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(most productive </a:t>
            </a:r>
          </a:p>
          <a:p>
            <a:pPr algn="ctr"/>
            <a:r>
              <a:rPr lang="en-US" dirty="0">
                <a:solidFill>
                  <a:srgbClr val="0076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food-growing area in the U.S.)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706880" y="374294"/>
            <a:ext cx="4465320" cy="1703985"/>
          </a:xfrm>
          <a:prstGeom prst="wedgeRoundRectCallout">
            <a:avLst>
              <a:gd name="adj1" fmla="val -43296"/>
              <a:gd name="adj2" fmla="val 99899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Here are </a:t>
            </a:r>
            <a:b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three important exceptions</a:t>
            </a:r>
            <a:b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743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(small green areas on the map)</a:t>
            </a: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the </a:t>
            </a:r>
            <a:r>
              <a:rPr lang="en-US" sz="2200" u="sng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West</a:t>
            </a:r>
            <a: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052060" y="269490"/>
            <a:ext cx="3429000" cy="1322986"/>
          </a:xfrm>
          <a:prstGeom prst="wedgeRoundRectCallout">
            <a:avLst>
              <a:gd name="adj1" fmla="val -67423"/>
              <a:gd name="adj2" fmla="val 33173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Important exceptions</a:t>
            </a: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the </a:t>
            </a:r>
            <a:r>
              <a:rPr lang="en-US" sz="2200" u="sng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East</a:t>
            </a:r>
            <a: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800600" y="5410200"/>
            <a:ext cx="3596640" cy="1304925"/>
          </a:xfrm>
          <a:prstGeom prst="wedgeRoundRectCallout">
            <a:avLst>
              <a:gd name="adj1" fmla="val -89190"/>
              <a:gd name="adj2" fmla="val -134466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Ozark “</a:t>
            </a:r>
            <a:r>
              <a:rPr lang="en-US" sz="2200" b="1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Mountains</a:t>
            </a:r>
            <a: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Missouri and Arkansas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562600" y="3368675"/>
            <a:ext cx="3429000" cy="1685925"/>
          </a:xfrm>
          <a:prstGeom prst="wedgeRoundRectCallout">
            <a:avLst>
              <a:gd name="adj1" fmla="val -93052"/>
              <a:gd name="adj2" fmla="val -22548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Appalachian “</a:t>
            </a:r>
            <a:r>
              <a:rPr lang="en-US" sz="2200" b="1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Mountains</a:t>
            </a:r>
            <a: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”</a:t>
            </a:r>
            <a:b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en-US" sz="800" dirty="0">
              <a:solidFill>
                <a:srgbClr val="8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(western edge </a:t>
            </a:r>
            <a:br>
              <a:rPr lang="en-US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 the 13 colonies)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562600" y="1931035"/>
            <a:ext cx="3429000" cy="1304925"/>
          </a:xfrm>
          <a:prstGeom prst="wedgeRoundRectCallout">
            <a:avLst>
              <a:gd name="adj1" fmla="val -101793"/>
              <a:gd name="adj2" fmla="val -98652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cold </a:t>
            </a:r>
            <a:r>
              <a:rPr lang="en-US" sz="2200" b="1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highlands</a:t>
            </a:r>
            <a:br>
              <a:rPr lang="en-US" sz="2200" b="1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of Greenland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(and nearby islands)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4495799"/>
            <a:ext cx="3048000" cy="2219325"/>
          </a:xfrm>
          <a:prstGeom prst="wedgeRoundRectCallout">
            <a:avLst>
              <a:gd name="adj1" fmla="val 57340"/>
              <a:gd name="adj2" fmla="val -91716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and many </a:t>
            </a:r>
            <a:b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scattered</a:t>
            </a: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areas of low hills</a:t>
            </a:r>
          </a:p>
          <a:p>
            <a:pPr algn="ctr"/>
            <a:endParaRPr lang="en-US" sz="900" dirty="0">
              <a:solidFill>
                <a:srgbClr val="8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(left by the glaciers </a:t>
            </a:r>
            <a:br>
              <a:rPr lang="en-US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long ago).</a:t>
            </a:r>
          </a:p>
          <a:p>
            <a:pPr algn="ctr"/>
            <a:endParaRPr lang="en-US" dirty="0">
              <a:solidFill>
                <a:srgbClr val="8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334000" y="1143000"/>
            <a:ext cx="3429000" cy="2362200"/>
          </a:xfrm>
          <a:prstGeom prst="wedgeRoundRectCallout">
            <a:avLst>
              <a:gd name="adj1" fmla="val -64242"/>
              <a:gd name="adj2" fmla="val -10663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do </a:t>
            </a:r>
            <a:r>
              <a:rPr lang="en-US" sz="2200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b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remember</a:t>
            </a: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exact position</a:t>
            </a: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 exceptions.</a:t>
            </a:r>
          </a:p>
          <a:p>
            <a:pPr algn="ctr"/>
            <a:endParaRPr lang="en-US" sz="2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6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5334000" y="152400"/>
            <a:ext cx="3429000" cy="5334000"/>
          </a:xfrm>
          <a:prstGeom prst="wedgeRoundRectCallout">
            <a:avLst>
              <a:gd name="adj1" fmla="val -65518"/>
              <a:gd name="adj2" fmla="val -19023"/>
              <a:gd name="adj3" fmla="val 16667"/>
            </a:avLst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You should 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remember the line that 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divides the continent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into these 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two regions:</a:t>
            </a:r>
          </a:p>
          <a:p>
            <a:pPr algn="ctr"/>
            <a:endParaRPr lang="en-US" sz="1100" dirty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en-US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1 - Mountain West</a:t>
            </a:r>
          </a:p>
          <a:p>
            <a:pPr algn="ctr"/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  and 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2 - Lowland East</a:t>
            </a:r>
          </a:p>
          <a:p>
            <a:pPr algn="ctr"/>
            <a:endParaRPr lang="en-US" sz="800" dirty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(with a few exceptions</a:t>
            </a:r>
            <a:br>
              <a:rPr lang="en-US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each region!)</a:t>
            </a:r>
          </a:p>
        </p:txBody>
      </p:sp>
    </p:spTree>
    <p:extLst>
      <p:ext uri="{BB962C8B-B14F-4D97-AF65-F5344CB8AC3E}">
        <p14:creationId xmlns:p14="http://schemas.microsoft.com/office/powerpoint/2010/main" val="137832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5257800" y="152400"/>
            <a:ext cx="3429000" cy="4385768"/>
          </a:xfrm>
          <a:prstGeom prst="wedgeRoundRectCallout">
            <a:avLst>
              <a:gd name="adj1" fmla="val -63613"/>
              <a:gd name="adj2" fmla="val -19202"/>
              <a:gd name="adj3" fmla="val 16667"/>
            </a:avLst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And you should 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 able to draw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dividing line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your mind</a:t>
            </a:r>
          </a:p>
          <a:p>
            <a:pPr algn="ctr"/>
            <a:endParaRPr lang="en-US" sz="2200" dirty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when you see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blank map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on the Internet, 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a newspaper,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 on TV.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7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5791200" y="374294"/>
            <a:ext cx="2819400" cy="2590800"/>
          </a:xfrm>
          <a:prstGeom prst="wedgeRoundRectCallout">
            <a:avLst>
              <a:gd name="adj1" fmla="val -81135"/>
              <a:gd name="adj2" fmla="val 29842"/>
              <a:gd name="adj3" fmla="val 16667"/>
            </a:avLst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We will find 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different 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regions 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inside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North America.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4"/>
          <p:cNvSpPr/>
          <p:nvPr/>
        </p:nvSpPr>
        <p:spPr>
          <a:xfrm>
            <a:off x="5372100" y="3200400"/>
            <a:ext cx="3657600" cy="2590800"/>
          </a:xfrm>
          <a:prstGeom prst="wedgeRoundRectCallout">
            <a:avLst>
              <a:gd name="adj1" fmla="val -75311"/>
              <a:gd name="adj2" fmla="val -18058"/>
              <a:gd name="adj3" fmla="val 16667"/>
            </a:avLst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Each </a:t>
            </a:r>
            <a:r>
              <a:rPr lang="en-US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region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provides different 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opportunities 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for people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 make a living.</a:t>
            </a:r>
          </a:p>
          <a:p>
            <a:pPr algn="ctr"/>
            <a:endParaRPr lang="en-US" sz="2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5334000" y="429614"/>
            <a:ext cx="3429000" cy="5001922"/>
          </a:xfrm>
          <a:prstGeom prst="wedgeRoundRectCallout">
            <a:avLst>
              <a:gd name="adj1" fmla="val -98585"/>
              <a:gd name="adj2" fmla="val 23491"/>
              <a:gd name="adj3" fmla="val 16667"/>
            </a:avLst>
          </a:prstGeom>
          <a:solidFill>
            <a:srgbClr val="E4F0BA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Next, we focus</a:t>
            </a:r>
            <a:b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on the  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Lowland East,</a:t>
            </a:r>
          </a:p>
          <a:p>
            <a:pPr algn="ctr"/>
            <a:endParaRPr lang="en-US" sz="800" dirty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and we will</a:t>
            </a:r>
            <a:br>
              <a:rPr lang="en-US" sz="2400" i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400" i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separate the</a:t>
            </a:r>
            <a:br>
              <a:rPr lang="en-US" sz="2400" i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Lowland East</a:t>
            </a:r>
            <a:br>
              <a:rPr lang="en-US" sz="2400" i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400" i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into</a:t>
            </a:r>
            <a:br>
              <a:rPr lang="en-US" sz="2400" i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400" i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several regions.</a:t>
            </a:r>
          </a:p>
        </p:txBody>
      </p:sp>
    </p:spTree>
    <p:extLst>
      <p:ext uri="{BB962C8B-B14F-4D97-AF65-F5344CB8AC3E}">
        <p14:creationId xmlns:p14="http://schemas.microsoft.com/office/powerpoint/2010/main" val="6793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5295900" y="2206828"/>
            <a:ext cx="3619500" cy="2383384"/>
          </a:xfrm>
          <a:prstGeom prst="wedgeRoundRectCallout">
            <a:avLst>
              <a:gd name="adj1" fmla="val -67423"/>
              <a:gd name="adj2" fmla="val -166"/>
              <a:gd name="adj3" fmla="val 16667"/>
            </a:avLst>
          </a:prstGeom>
          <a:solidFill>
            <a:srgbClr val="CC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</a:t>
            </a:r>
            <a:r>
              <a:rPr lang="en-US" sz="2200" b="1" u="sng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second line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runs east-west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through 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northern edge 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 the Great Lakes.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438400" y="3398520"/>
            <a:ext cx="2095500" cy="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9"/>
          <p:cNvSpPr/>
          <p:nvPr/>
        </p:nvSpPr>
        <p:spPr>
          <a:xfrm>
            <a:off x="152400" y="3352800"/>
            <a:ext cx="2400300" cy="1981200"/>
          </a:xfrm>
          <a:prstGeom prst="wedgeRoundRectCallout">
            <a:avLst>
              <a:gd name="adj1" fmla="val -49645"/>
              <a:gd name="adj2" fmla="val -11259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2nd line stops when it reaches</a:t>
            </a:r>
          </a:p>
          <a:p>
            <a:pPr algn="ctr"/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mountains.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477000" y="4724400"/>
            <a:ext cx="1493220" cy="1381577"/>
            <a:chOff x="6449786" y="577179"/>
            <a:chExt cx="1493220" cy="13815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637114"/>
              <a:ext cx="1316571" cy="1316571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876206" y="1558646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Line 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49786" y="577179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Draw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8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438400" y="3398520"/>
            <a:ext cx="2095500" cy="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5228409" y="457200"/>
            <a:ext cx="3733800" cy="2433320"/>
          </a:xfrm>
          <a:prstGeom prst="wedgeRoundRectCallout">
            <a:avLst>
              <a:gd name="adj1" fmla="val -78216"/>
              <a:gd name="adj2" fmla="val 47793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North of this line,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it can freeze in June, 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and the </a:t>
            </a:r>
            <a:r>
              <a:rPr lang="en-US" sz="2200" b="1" u="sng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growing season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is therefore </a:t>
            </a:r>
            <a:r>
              <a:rPr lang="en-US" sz="2200" b="1" u="sng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too short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for most food crops.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95575" y="2209800"/>
            <a:ext cx="1419226" cy="838200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effectLst>
            <a:outerShdw blurRad="114300" dist="114300" dir="2700000" algn="tl" rotWithShape="0">
              <a:schemeClr val="tx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Very few farms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83231" y="3596640"/>
            <a:ext cx="1131570" cy="746760"/>
          </a:xfrm>
          <a:prstGeom prst="roundRect">
            <a:avLst/>
          </a:prstGeom>
          <a:solidFill>
            <a:srgbClr val="92D050"/>
          </a:solidFill>
          <a:effectLst>
            <a:outerShdw blurRad="114300" dist="114300" dir="2700000" algn="tl" rotWithShape="0">
              <a:schemeClr val="tx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Many</a:t>
            </a: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farms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7"/>
          <p:cNvSpPr/>
          <p:nvPr/>
        </p:nvSpPr>
        <p:spPr>
          <a:xfrm>
            <a:off x="4975317" y="3398520"/>
            <a:ext cx="3986892" cy="2926079"/>
          </a:xfrm>
          <a:prstGeom prst="wedgeRoundRectCallout">
            <a:avLst>
              <a:gd name="adj1" fmla="val -70636"/>
              <a:gd name="adj2" fmla="val -25574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South of this line, the</a:t>
            </a:r>
          </a:p>
          <a:p>
            <a:pPr algn="ctr"/>
            <a:r>
              <a:rPr lang="en-US" sz="2200" b="1" u="sng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growing season is </a:t>
            </a:r>
            <a:br>
              <a:rPr lang="en-US" sz="2200" b="1" u="sng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b="1" u="sng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long enough</a:t>
            </a:r>
            <a:br>
              <a:rPr lang="en-US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 farmers can grow</a:t>
            </a:r>
            <a:endParaRPr lang="en-US" sz="2200" u="sng" dirty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food crops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(including wheat and corn).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94441" y="2749112"/>
            <a:ext cx="1725931" cy="3733800"/>
          </a:xfrm>
          <a:prstGeom prst="wedgeRoundRectCallout">
            <a:avLst>
              <a:gd name="adj1" fmla="val 63102"/>
              <a:gd name="adj2" fmla="val -24771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Western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mountains,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peaks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usually cold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low valleys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warmer.</a:t>
            </a:r>
          </a:p>
        </p:txBody>
      </p:sp>
    </p:spTree>
    <p:extLst>
      <p:ext uri="{BB962C8B-B14F-4D97-AF65-F5344CB8AC3E}">
        <p14:creationId xmlns:p14="http://schemas.microsoft.com/office/powerpoint/2010/main" val="35852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438400" y="3398520"/>
            <a:ext cx="2095500" cy="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2695575" y="2209800"/>
            <a:ext cx="1419226" cy="838200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effectLst>
            <a:outerShdw blurRad="114300" dist="114300" dir="2700000" algn="tl" rotWithShape="0">
              <a:schemeClr val="tx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Very few farms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83231" y="3596640"/>
            <a:ext cx="1131570" cy="746760"/>
          </a:xfrm>
          <a:prstGeom prst="roundRect">
            <a:avLst/>
          </a:prstGeom>
          <a:solidFill>
            <a:srgbClr val="92D050"/>
          </a:solidFill>
          <a:effectLst>
            <a:outerShdw blurRad="114300" dist="114300" dir="2700000" algn="tl" rotWithShape="0">
              <a:schemeClr val="tx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Many</a:t>
            </a: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farms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4"/>
          <p:cNvSpPr/>
          <p:nvPr/>
        </p:nvSpPr>
        <p:spPr>
          <a:xfrm>
            <a:off x="5273856" y="142406"/>
            <a:ext cx="3733800" cy="1838794"/>
          </a:xfrm>
          <a:prstGeom prst="wedgeRoundRectCallout">
            <a:avLst>
              <a:gd name="adj1" fmla="val -60308"/>
              <a:gd name="adj2" fmla="val 20923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your journal, list these two regions and </a:t>
            </a:r>
            <a:b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their characteristics.</a:t>
            </a:r>
          </a:p>
        </p:txBody>
      </p:sp>
      <p:sp>
        <p:nvSpPr>
          <p:cNvPr id="13" name="Rounded Rectangular Callout 7"/>
          <p:cNvSpPr/>
          <p:nvPr/>
        </p:nvSpPr>
        <p:spPr>
          <a:xfrm>
            <a:off x="5280115" y="2138680"/>
            <a:ext cx="3733800" cy="1061720"/>
          </a:xfrm>
          <a:prstGeom prst="wedgeRoundRectCallout">
            <a:avLst>
              <a:gd name="adj1" fmla="val -78799"/>
              <a:gd name="adj2" fmla="val 19062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Why are there 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u="sng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few farms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ounded Rectangular Callout 7"/>
          <p:cNvSpPr/>
          <p:nvPr/>
        </p:nvSpPr>
        <p:spPr>
          <a:xfrm>
            <a:off x="5273856" y="3515360"/>
            <a:ext cx="3733800" cy="1132840"/>
          </a:xfrm>
          <a:prstGeom prst="wedgeRoundRectCallout">
            <a:avLst>
              <a:gd name="adj1" fmla="val -78799"/>
              <a:gd name="adj2" fmla="val 19062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Why are there 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u="sng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many f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arms?</a:t>
            </a:r>
          </a:p>
        </p:txBody>
      </p:sp>
    </p:spTree>
    <p:extLst>
      <p:ext uri="{BB962C8B-B14F-4D97-AF65-F5344CB8AC3E}">
        <p14:creationId xmlns:p14="http://schemas.microsoft.com/office/powerpoint/2010/main" val="18842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438400" y="3398520"/>
            <a:ext cx="2095500" cy="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7"/>
          <p:cNvSpPr/>
          <p:nvPr/>
        </p:nvSpPr>
        <p:spPr>
          <a:xfrm>
            <a:off x="2133600" y="1292057"/>
            <a:ext cx="3067594" cy="1061720"/>
          </a:xfrm>
          <a:prstGeom prst="wedgeRoundRectCallout">
            <a:avLst>
              <a:gd name="adj1" fmla="val -13133"/>
              <a:gd name="adj2" fmla="val 110354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Growing season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too short for crops</a:t>
            </a:r>
          </a:p>
        </p:txBody>
      </p:sp>
      <p:sp>
        <p:nvSpPr>
          <p:cNvPr id="12" name="Rounded Rectangular Callout 7"/>
          <p:cNvSpPr/>
          <p:nvPr/>
        </p:nvSpPr>
        <p:spPr>
          <a:xfrm>
            <a:off x="2619247" y="4517789"/>
            <a:ext cx="2133601" cy="1395243"/>
          </a:xfrm>
          <a:prstGeom prst="wedgeRoundRectCallout">
            <a:avLst>
              <a:gd name="adj1" fmla="val -2572"/>
              <a:gd name="adj2" fmla="val -95128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Growing season long enough for crops</a:t>
            </a:r>
          </a:p>
        </p:txBody>
      </p:sp>
    </p:spTree>
    <p:extLst>
      <p:ext uri="{BB962C8B-B14F-4D97-AF65-F5344CB8AC3E}">
        <p14:creationId xmlns:p14="http://schemas.microsoft.com/office/powerpoint/2010/main" val="337669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5135880" y="3276600"/>
            <a:ext cx="3877491" cy="2667000"/>
          </a:xfrm>
          <a:prstGeom prst="wedgeRoundRectCallout">
            <a:avLst>
              <a:gd name="adj1" fmla="val -88255"/>
              <a:gd name="adj2" fmla="val -36787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the “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sagging hammock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(dashed line) to your work map.</a:t>
            </a:r>
            <a:b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dips south near Lake Michigan.</a:t>
            </a:r>
          </a:p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north of the Great lakes in the East and in the West.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>
            <a:solidFill>
              <a:srgbClr val="00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5"/>
          <p:cNvSpPr/>
          <p:nvPr/>
        </p:nvSpPr>
        <p:spPr>
          <a:xfrm>
            <a:off x="5444309" y="374294"/>
            <a:ext cx="3411583" cy="2132142"/>
          </a:xfrm>
          <a:prstGeom prst="wedgeRoundRectCallout">
            <a:avLst>
              <a:gd name="adj1" fmla="val -68790"/>
              <a:gd name="adj2" fmla="val 73903"/>
              <a:gd name="adj3" fmla="val 16667"/>
            </a:avLst>
          </a:prstGeom>
          <a:solidFill>
            <a:srgbClr val="CCFFCC"/>
          </a:solidFill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actual line is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a little more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complicated.</a:t>
            </a:r>
            <a:b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looks like a </a:t>
            </a:r>
            <a:b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sagging hammock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</a:p>
          <a:p>
            <a:pPr algn="ctr"/>
            <a:endParaRPr lang="en-US" sz="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438400" y="3398520"/>
            <a:ext cx="2095500" cy="0"/>
          </a:xfrm>
          <a:prstGeom prst="line">
            <a:avLst/>
          </a:prstGeom>
          <a:ln w="317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6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5633720" y="2019300"/>
            <a:ext cx="3276600" cy="2209800"/>
          </a:xfrm>
          <a:prstGeom prst="wedgeRoundRectCallout">
            <a:avLst>
              <a:gd name="adj1" fmla="val -124213"/>
              <a:gd name="adj2" fmla="val 85431"/>
              <a:gd name="adj3" fmla="val 16667"/>
            </a:avLst>
          </a:prstGeom>
          <a:gradFill flip="none" rotWithShape="1">
            <a:gsLst>
              <a:gs pos="49000">
                <a:schemeClr val="accent4">
                  <a:lumMod val="20000"/>
                  <a:lumOff val="80000"/>
                </a:schemeClr>
              </a:gs>
              <a:gs pos="0">
                <a:srgbClr val="99FFCC"/>
              </a:gs>
            </a:gsLst>
            <a:lin ang="10800000" scaled="0"/>
            <a:tileRect/>
          </a:gra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Our </a:t>
            </a:r>
            <a:r>
              <a:rPr lang="en-US" sz="2200" b="1" u="sng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third line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runs due north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from the southern 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tip of Texas.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>
            <a:solidFill>
              <a:srgbClr val="00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629400" y="4642870"/>
            <a:ext cx="1466006" cy="1321642"/>
            <a:chOff x="6629400" y="4642870"/>
            <a:chExt cx="1466006" cy="132164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4642870"/>
              <a:ext cx="1316571" cy="1316571"/>
            </a:xfrm>
            <a:prstGeom prst="rect">
              <a:avLst/>
            </a:prstGeom>
            <a:ln>
              <a:solidFill>
                <a:srgbClr val="00FFCC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028606" y="5564402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492"/>
                  </a:solidFill>
                  <a:latin typeface="Comic Sans MS" panose="030F0702030302020204" pitchFamily="66" charset="0"/>
                </a:rPr>
                <a:t>Line 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29400" y="465957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492"/>
                  </a:solidFill>
                  <a:latin typeface="Comic Sans MS" panose="030F0702030302020204" pitchFamily="66" charset="0"/>
                </a:rPr>
                <a:t>Draw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55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5359400" y="1143000"/>
            <a:ext cx="3276600" cy="3314700"/>
          </a:xfrm>
          <a:prstGeom prst="wedgeRoundRectCallout">
            <a:avLst>
              <a:gd name="adj1" fmla="val -115071"/>
              <a:gd name="adj2" fmla="val 45954"/>
              <a:gd name="adj3" fmla="val 16667"/>
            </a:avLst>
          </a:prstGeom>
          <a:gradFill flip="none" rotWithShape="1">
            <a:gsLst>
              <a:gs pos="49000">
                <a:schemeClr val="accent4">
                  <a:lumMod val="20000"/>
                  <a:lumOff val="80000"/>
                </a:schemeClr>
              </a:gs>
              <a:gs pos="0">
                <a:srgbClr val="99FFCC"/>
              </a:gs>
            </a:gsLst>
            <a:lin ang="10800000" scaled="0"/>
            <a:tileRect/>
          </a:gra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Our </a:t>
            </a:r>
            <a:r>
              <a:rPr lang="en-US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third line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runs 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u="sng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straight north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en-US" sz="2200" dirty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(not leaning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 the West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 to the East).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>
            <a:solidFill>
              <a:srgbClr val="00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6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Single Corner Rectangle 14"/>
          <p:cNvSpPr/>
          <p:nvPr/>
        </p:nvSpPr>
        <p:spPr>
          <a:xfrm>
            <a:off x="5209796" y="3615660"/>
            <a:ext cx="3769722" cy="1946939"/>
          </a:xfrm>
          <a:prstGeom prst="snip1Rect">
            <a:avLst/>
          </a:prstGeom>
          <a:solidFill>
            <a:schemeClr val="bg2">
              <a:lumMod val="40000"/>
              <a:lumOff val="60000"/>
            </a:schemeClr>
          </a:solidFill>
          <a:ln w="666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Definition: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semi-arid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very rainy,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but not completely dry;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“semi-arid” means “half-dry.”</a:t>
            </a:r>
          </a:p>
        </p:txBody>
      </p:sp>
      <p:sp>
        <p:nvSpPr>
          <p:cNvPr id="17" name="Rounded Rectangle 1"/>
          <p:cNvSpPr/>
          <p:nvPr/>
        </p:nvSpPr>
        <p:spPr>
          <a:xfrm>
            <a:off x="2199663" y="3533760"/>
            <a:ext cx="873714" cy="833756"/>
          </a:xfrm>
          <a:prstGeom prst="roundRect">
            <a:avLst>
              <a:gd name="adj" fmla="val 0"/>
            </a:avLst>
          </a:prstGeom>
          <a:solidFill>
            <a:schemeClr val="bg2">
              <a:lumMod val="40000"/>
              <a:lumOff val="60000"/>
            </a:schemeClr>
          </a:solidFill>
          <a:effectLst>
            <a:outerShdw blurRad="114300" dist="114300" dir="2700000" algn="tl" rotWithShape="0">
              <a:schemeClr val="tx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Semi-Arid</a:t>
            </a:r>
          </a:p>
        </p:txBody>
      </p:sp>
      <p:sp>
        <p:nvSpPr>
          <p:cNvPr id="18" name="Rounded Rectangle 8"/>
          <p:cNvSpPr/>
          <p:nvPr/>
        </p:nvSpPr>
        <p:spPr>
          <a:xfrm>
            <a:off x="3507488" y="3952860"/>
            <a:ext cx="1131570" cy="746760"/>
          </a:xfrm>
          <a:prstGeom prst="roundRect">
            <a:avLst>
              <a:gd name="adj" fmla="val 0"/>
            </a:avLst>
          </a:prstGeom>
          <a:solidFill>
            <a:srgbClr val="99FFCC"/>
          </a:solidFill>
          <a:effectLst>
            <a:outerShdw blurRad="114300" dist="114300" dir="2700000" algn="tl" rotWithShape="0">
              <a:schemeClr val="tx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Rainy</a:t>
            </a:r>
          </a:p>
        </p:txBody>
      </p:sp>
      <p:sp>
        <p:nvSpPr>
          <p:cNvPr id="13" name="Rounded Rectangular Callout 8"/>
          <p:cNvSpPr/>
          <p:nvPr/>
        </p:nvSpPr>
        <p:spPr>
          <a:xfrm>
            <a:off x="4760686" y="374294"/>
            <a:ext cx="4052752" cy="2638146"/>
          </a:xfrm>
          <a:prstGeom prst="wedgeRoundRectCallout">
            <a:avLst>
              <a:gd name="adj1" fmla="val -89371"/>
              <a:gd name="adj2" fmla="val 88447"/>
              <a:gd name="adj3" fmla="val 16667"/>
            </a:avLst>
          </a:prstGeom>
          <a:gradFill flip="none" rotWithShape="1">
            <a:gsLst>
              <a:gs pos="49000">
                <a:schemeClr val="bg2">
                  <a:lumMod val="20000"/>
                  <a:lumOff val="80000"/>
                </a:schemeClr>
              </a:gs>
              <a:gs pos="0">
                <a:srgbClr val="99FFCC"/>
              </a:gs>
            </a:gsLst>
            <a:lin ang="10800000" scaled="0"/>
            <a:tileRect/>
          </a:gra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This line divides the 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Rainy East </a:t>
            </a:r>
          </a:p>
          <a:p>
            <a:pPr algn="ctr">
              <a:lnSpc>
                <a:spcPts val="3000"/>
              </a:lnSpc>
            </a:pP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from the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Semi-arid </a:t>
            </a:r>
          </a:p>
          <a:p>
            <a:pPr algn="ctr">
              <a:lnSpc>
                <a:spcPts val="3000"/>
              </a:lnSpc>
            </a:pPr>
            <a:r>
              <a:rPr lang="en-US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West.</a:t>
            </a:r>
          </a:p>
        </p:txBody>
      </p:sp>
    </p:spTree>
    <p:extLst>
      <p:ext uri="{BB962C8B-B14F-4D97-AF65-F5344CB8AC3E}">
        <p14:creationId xmlns:p14="http://schemas.microsoft.com/office/powerpoint/2010/main" val="11295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4"/>
          <p:cNvSpPr/>
          <p:nvPr/>
        </p:nvSpPr>
        <p:spPr>
          <a:xfrm>
            <a:off x="5876108" y="142406"/>
            <a:ext cx="2810692" cy="1838794"/>
          </a:xfrm>
          <a:prstGeom prst="wedgeRoundRectCallout">
            <a:avLst>
              <a:gd name="adj1" fmla="val -91615"/>
              <a:gd name="adj2" fmla="val 55259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your journal, list these two regions and their characteristics.</a:t>
            </a:r>
          </a:p>
        </p:txBody>
      </p:sp>
      <p:sp>
        <p:nvSpPr>
          <p:cNvPr id="17" name="Rounded Rectangle 1"/>
          <p:cNvSpPr/>
          <p:nvPr/>
        </p:nvSpPr>
        <p:spPr>
          <a:xfrm>
            <a:off x="2212341" y="3522330"/>
            <a:ext cx="873714" cy="838200"/>
          </a:xfrm>
          <a:prstGeom prst="roundRect">
            <a:avLst>
              <a:gd name="adj" fmla="val 8875"/>
            </a:avLst>
          </a:prstGeom>
          <a:solidFill>
            <a:schemeClr val="bg2">
              <a:lumMod val="40000"/>
              <a:lumOff val="60000"/>
            </a:schemeClr>
          </a:solidFill>
          <a:effectLst>
            <a:outerShdw blurRad="114300" dist="114300" dir="2700000" algn="tl" rotWithShape="0">
              <a:schemeClr val="tx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Semi-Arid</a:t>
            </a:r>
          </a:p>
        </p:txBody>
      </p:sp>
      <p:sp>
        <p:nvSpPr>
          <p:cNvPr id="18" name="Rounded Rectangle 8"/>
          <p:cNvSpPr/>
          <p:nvPr/>
        </p:nvSpPr>
        <p:spPr>
          <a:xfrm>
            <a:off x="3364230" y="3750422"/>
            <a:ext cx="1131570" cy="746760"/>
          </a:xfrm>
          <a:prstGeom prst="roundRect">
            <a:avLst/>
          </a:prstGeom>
          <a:solidFill>
            <a:srgbClr val="99FFCC"/>
          </a:solidFill>
          <a:effectLst>
            <a:outerShdw blurRad="114300" dist="114300" dir="2700000" algn="tl" rotWithShape="0">
              <a:schemeClr val="tx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Rainy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East</a:t>
            </a:r>
          </a:p>
        </p:txBody>
      </p:sp>
      <p:sp>
        <p:nvSpPr>
          <p:cNvPr id="20" name="Rounded Rectangular Callout 8"/>
          <p:cNvSpPr/>
          <p:nvPr/>
        </p:nvSpPr>
        <p:spPr>
          <a:xfrm>
            <a:off x="4933223" y="2804523"/>
            <a:ext cx="3484699" cy="1268004"/>
          </a:xfrm>
          <a:prstGeom prst="wedgeRoundRectCallout">
            <a:avLst>
              <a:gd name="adj1" fmla="val -68890"/>
              <a:gd name="adj2" fmla="val 22479"/>
              <a:gd name="adj3" fmla="val 16667"/>
            </a:avLst>
          </a:prstGeom>
          <a:solidFill>
            <a:srgbClr val="99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Rainy East 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gets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more precipitation. </a:t>
            </a:r>
            <a:endParaRPr lang="en-US" sz="2200" b="1" dirty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ular Callout 8"/>
          <p:cNvSpPr/>
          <p:nvPr/>
        </p:nvSpPr>
        <p:spPr>
          <a:xfrm>
            <a:off x="172177" y="4435602"/>
            <a:ext cx="2622458" cy="2373784"/>
          </a:xfrm>
          <a:prstGeom prst="wedgeRoundRectCallout">
            <a:avLst>
              <a:gd name="adj1" fmla="val 57971"/>
              <a:gd name="adj2" fmla="val -60448"/>
              <a:gd name="adj3" fmla="val 16667"/>
            </a:avLst>
          </a:prstGeom>
          <a:solidFill>
            <a:srgbClr val="F6E3B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Semi-arid </a:t>
            </a:r>
            <a:b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West</a:t>
            </a:r>
            <a:b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get less precipitation than trees need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3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2"/>
          <p:cNvSpPr/>
          <p:nvPr/>
        </p:nvSpPr>
        <p:spPr>
          <a:xfrm>
            <a:off x="838200" y="136072"/>
            <a:ext cx="7620000" cy="1752600"/>
          </a:xfrm>
          <a:prstGeom prst="snip1Rect">
            <a:avLst>
              <a:gd name="adj" fmla="val 48965"/>
            </a:avLst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     Definition:  a </a:t>
            </a:r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region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is a group of places</a:t>
            </a:r>
          </a:p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     that are like each other </a:t>
            </a:r>
          </a:p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     </a:t>
            </a:r>
            <a:r>
              <a:rPr lang="en-US" sz="24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and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close to each other  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175973" y="2095502"/>
            <a:ext cx="4944454" cy="952500"/>
          </a:xfrm>
          <a:prstGeom prst="wedgeRoundRectCallout">
            <a:avLst>
              <a:gd name="adj1" fmla="val -41766"/>
              <a:gd name="adj2" fmla="val 106111"/>
              <a:gd name="adj3" fmla="val 16667"/>
            </a:avLst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If you draw a line around the places,  </a:t>
            </a:r>
          </a:p>
          <a:p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 the result is a </a:t>
            </a:r>
            <a:r>
              <a:rPr lang="en-US" sz="20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regional map</a:t>
            </a:r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33400" y="3429001"/>
            <a:ext cx="4724400" cy="2590800"/>
          </a:xfrm>
          <a:prstGeom prst="wedgeRoundRectCallout">
            <a:avLst>
              <a:gd name="adj1" fmla="val 54374"/>
              <a:gd name="adj2" fmla="val 21438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Why do we make regional maps?</a:t>
            </a:r>
          </a:p>
          <a:p>
            <a:endParaRPr lang="en-US" sz="2000" dirty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85800" y="4191000"/>
            <a:ext cx="4114800" cy="1640436"/>
          </a:xfrm>
          <a:prstGeom prst="wedgeRoundRectCallout">
            <a:avLst>
              <a:gd name="adj1" fmla="val -47930"/>
              <a:gd name="adj2" fmla="val 30682"/>
              <a:gd name="adj3" fmla="val 16667"/>
            </a:avLst>
          </a:prstGeom>
          <a:solidFill>
            <a:srgbClr val="FFF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Often, it's easier to remember</a:t>
            </a:r>
          </a:p>
          <a:p>
            <a:pPr algn="ctr"/>
            <a:r>
              <a:rPr lang="en-US" sz="2000" i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general shape of a region, </a:t>
            </a:r>
          </a:p>
          <a:p>
            <a:pPr algn="ctr"/>
            <a:r>
              <a:rPr lang="en-US" sz="2000" i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rather than the locations </a:t>
            </a:r>
          </a:p>
          <a:p>
            <a:pPr algn="ctr"/>
            <a:r>
              <a:rPr lang="en-US" sz="2000" i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 many individual places.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410200" y="3755573"/>
            <a:ext cx="3420454" cy="2247900"/>
          </a:xfrm>
          <a:prstGeom prst="wedgeRoundRectCallout">
            <a:avLst>
              <a:gd name="adj1" fmla="val -47930"/>
              <a:gd name="adj2" fmla="val 30682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Our regional map</a:t>
            </a:r>
            <a:b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will help us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remember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different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environments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in North America.</a:t>
            </a:r>
          </a:p>
        </p:txBody>
      </p:sp>
    </p:spTree>
    <p:extLst>
      <p:ext uri="{BB962C8B-B14F-4D97-AF65-F5344CB8AC3E}">
        <p14:creationId xmlns:p14="http://schemas.microsoft.com/office/powerpoint/2010/main" val="340168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"/>
          <p:cNvSpPr/>
          <p:nvPr/>
        </p:nvSpPr>
        <p:spPr>
          <a:xfrm>
            <a:off x="2212341" y="3522330"/>
            <a:ext cx="873714" cy="838200"/>
          </a:xfrm>
          <a:prstGeom prst="roundRect">
            <a:avLst>
              <a:gd name="adj" fmla="val 8875"/>
            </a:avLst>
          </a:prstGeom>
          <a:solidFill>
            <a:schemeClr val="bg2">
              <a:lumMod val="40000"/>
              <a:lumOff val="60000"/>
            </a:schemeClr>
          </a:solidFill>
          <a:effectLst>
            <a:outerShdw blurRad="114300" dist="114300" dir="2700000" algn="tl" rotWithShape="0">
              <a:schemeClr val="tx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Semi-Arid</a:t>
            </a:r>
            <a:br>
              <a:rPr lang="en-US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West</a:t>
            </a:r>
          </a:p>
        </p:txBody>
      </p:sp>
      <p:sp>
        <p:nvSpPr>
          <p:cNvPr id="18" name="Rounded Rectangle 8"/>
          <p:cNvSpPr/>
          <p:nvPr/>
        </p:nvSpPr>
        <p:spPr>
          <a:xfrm>
            <a:off x="3364230" y="3750422"/>
            <a:ext cx="1131570" cy="746760"/>
          </a:xfrm>
          <a:prstGeom prst="roundRect">
            <a:avLst/>
          </a:prstGeom>
          <a:solidFill>
            <a:srgbClr val="99FFCC"/>
          </a:solidFill>
          <a:effectLst>
            <a:outerShdw blurRad="114300" dist="114300" dir="2700000" algn="tl" rotWithShape="0">
              <a:schemeClr val="tx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Rainy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East</a:t>
            </a:r>
          </a:p>
        </p:txBody>
      </p:sp>
      <p:sp>
        <p:nvSpPr>
          <p:cNvPr id="15" name="Rounded Rectangular Callout 8"/>
          <p:cNvSpPr/>
          <p:nvPr/>
        </p:nvSpPr>
        <p:spPr>
          <a:xfrm>
            <a:off x="5362448" y="2283247"/>
            <a:ext cx="2828291" cy="2934350"/>
          </a:xfrm>
          <a:prstGeom prst="wedgeRoundRectCallout">
            <a:avLst>
              <a:gd name="adj1" fmla="val -47594"/>
              <a:gd name="adj2" fmla="val 4856"/>
              <a:gd name="adj3" fmla="val 16667"/>
            </a:avLst>
          </a:prstGeom>
          <a:gradFill flip="none" rotWithShape="1">
            <a:gsLst>
              <a:gs pos="49000">
                <a:schemeClr val="bg2">
                  <a:lumMod val="20000"/>
                  <a:lumOff val="80000"/>
                </a:schemeClr>
              </a:gs>
              <a:gs pos="0">
                <a:srgbClr val="99FFCC"/>
              </a:gs>
            </a:gsLst>
            <a:lin ang="10800000" scaled="0"/>
            <a:tileRect/>
          </a:gra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On the next slide,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investigate 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where you see more 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night-time lights.</a:t>
            </a:r>
            <a:endParaRPr lang="en-US" sz="2200" b="1" dirty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1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59" y="2842534"/>
            <a:ext cx="4338770" cy="28917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6629400" y="3314050"/>
            <a:ext cx="0" cy="2387617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5356860" y="152578"/>
            <a:ext cx="3368040" cy="2705100"/>
          </a:xfrm>
          <a:prstGeom prst="wedgeRoundRectCallout">
            <a:avLst>
              <a:gd name="adj1" fmla="val -49573"/>
              <a:gd name="adj2" fmla="val 10574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How do physical environments affect where people live?</a:t>
            </a:r>
          </a:p>
          <a:p>
            <a:pPr algn="ctr"/>
            <a:endParaRPr lang="en-US" sz="2200" dirty="0">
              <a:solidFill>
                <a:srgbClr val="8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Which region has more night-time lights?</a:t>
            </a:r>
            <a:endParaRPr lang="en-US" dirty="0">
              <a:solidFill>
                <a:srgbClr val="8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>
          <a:xfrm>
            <a:off x="6073140" y="6019800"/>
            <a:ext cx="2895600" cy="762000"/>
          </a:xfrm>
          <a:prstGeom prst="wedgeRoundRectCallout">
            <a:avLst>
              <a:gd name="adj1" fmla="val -49573"/>
              <a:gd name="adj2" fmla="val 10574"/>
              <a:gd name="adj3" fmla="val 16667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Night-time image</a:t>
            </a:r>
          </a:p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NASA satellite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073140" y="3200400"/>
            <a:ext cx="2766060" cy="71687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1"/>
          <p:cNvSpPr/>
          <p:nvPr/>
        </p:nvSpPr>
        <p:spPr>
          <a:xfrm>
            <a:off x="2195622" y="3429000"/>
            <a:ext cx="873714" cy="838200"/>
          </a:xfrm>
          <a:prstGeom prst="roundRect">
            <a:avLst>
              <a:gd name="adj" fmla="val 8875"/>
            </a:avLst>
          </a:prstGeom>
          <a:solidFill>
            <a:schemeClr val="bg2">
              <a:lumMod val="40000"/>
              <a:lumOff val="60000"/>
            </a:schemeClr>
          </a:solidFill>
          <a:effectLst>
            <a:outerShdw blurRad="114300" dist="114300" dir="2700000" algn="tl" rotWithShape="0">
              <a:schemeClr val="tx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Semi-Arid</a:t>
            </a:r>
            <a:br>
              <a:rPr lang="en-US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West</a:t>
            </a:r>
          </a:p>
        </p:txBody>
      </p:sp>
      <p:sp>
        <p:nvSpPr>
          <p:cNvPr id="33" name="Rounded Rectangle 8"/>
          <p:cNvSpPr/>
          <p:nvPr/>
        </p:nvSpPr>
        <p:spPr>
          <a:xfrm>
            <a:off x="3364230" y="3750422"/>
            <a:ext cx="1131570" cy="746760"/>
          </a:xfrm>
          <a:prstGeom prst="roundRect">
            <a:avLst/>
          </a:prstGeom>
          <a:solidFill>
            <a:srgbClr val="99FFCC"/>
          </a:solidFill>
          <a:effectLst>
            <a:outerShdw blurRad="114300" dist="114300" dir="2700000" algn="tl" rotWithShape="0">
              <a:schemeClr val="tx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Rainy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East</a:t>
            </a:r>
          </a:p>
        </p:txBody>
      </p:sp>
    </p:spTree>
    <p:extLst>
      <p:ext uri="{BB962C8B-B14F-4D97-AF65-F5344CB8AC3E}">
        <p14:creationId xmlns:p14="http://schemas.microsoft.com/office/powerpoint/2010/main" val="252899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70" y="3051810"/>
            <a:ext cx="4338770" cy="28917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6629400" y="3314050"/>
            <a:ext cx="0" cy="2387617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3657600" y="533982"/>
            <a:ext cx="2815590" cy="2312670"/>
          </a:xfrm>
          <a:prstGeom prst="wedgeRoundRectCallout">
            <a:avLst>
              <a:gd name="adj1" fmla="val -909"/>
              <a:gd name="adj2" fmla="val 74926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Much of the west </a:t>
            </a:r>
            <a:br>
              <a:rPr lang="en-US" sz="21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1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has </a:t>
            </a:r>
            <a:r>
              <a:rPr lang="en-US" sz="2100" u="sng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fewer lights</a:t>
            </a:r>
            <a:r>
              <a:rPr lang="en-US" sz="21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br>
              <a:rPr lang="en-US" sz="2200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000" i="1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except for</a:t>
            </a:r>
          </a:p>
          <a:p>
            <a:pPr algn="ctr"/>
            <a:r>
              <a:rPr lang="en-US" sz="2000" i="1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urban areas </a:t>
            </a:r>
            <a:br>
              <a:rPr lang="en-US" sz="2000" i="1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000" i="1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near the coast</a:t>
            </a:r>
            <a:r>
              <a:rPr lang="en-US" sz="2000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073140" y="6019800"/>
            <a:ext cx="2895600" cy="762000"/>
          </a:xfrm>
          <a:prstGeom prst="wedgeRoundRectCallout">
            <a:avLst>
              <a:gd name="adj1" fmla="val -49573"/>
              <a:gd name="adj2" fmla="val 10574"/>
              <a:gd name="adj3" fmla="val 16667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Night-time image</a:t>
            </a:r>
          </a:p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NASA satellite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073140" y="3200400"/>
            <a:ext cx="2766060" cy="71687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ular Callout 24"/>
          <p:cNvSpPr/>
          <p:nvPr/>
        </p:nvSpPr>
        <p:spPr>
          <a:xfrm>
            <a:off x="6629400" y="1042489"/>
            <a:ext cx="2225647" cy="1497330"/>
          </a:xfrm>
          <a:prstGeom prst="wedgeRoundRectCallout">
            <a:avLst>
              <a:gd name="adj1" fmla="val -61597"/>
              <a:gd name="adj2" fmla="val 111250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lighted place </a:t>
            </a: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 oil field.</a:t>
            </a:r>
          </a:p>
        </p:txBody>
      </p:sp>
      <p:sp>
        <p:nvSpPr>
          <p:cNvPr id="27" name="Rounded Rectangle 1"/>
          <p:cNvSpPr/>
          <p:nvPr/>
        </p:nvSpPr>
        <p:spPr>
          <a:xfrm>
            <a:off x="2212341" y="3522330"/>
            <a:ext cx="873714" cy="838200"/>
          </a:xfrm>
          <a:prstGeom prst="roundRect">
            <a:avLst>
              <a:gd name="adj" fmla="val 8875"/>
            </a:avLst>
          </a:prstGeom>
          <a:solidFill>
            <a:schemeClr val="bg2">
              <a:lumMod val="40000"/>
              <a:lumOff val="60000"/>
            </a:schemeClr>
          </a:solidFill>
          <a:effectLst>
            <a:outerShdw blurRad="114300" dist="114300" dir="2700000" algn="tl" rotWithShape="0">
              <a:schemeClr val="tx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Semi-Arid</a:t>
            </a:r>
            <a:br>
              <a:rPr lang="en-US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West</a:t>
            </a:r>
          </a:p>
        </p:txBody>
      </p:sp>
      <p:sp>
        <p:nvSpPr>
          <p:cNvPr id="32" name="Rounded Rectangle 8"/>
          <p:cNvSpPr/>
          <p:nvPr/>
        </p:nvSpPr>
        <p:spPr>
          <a:xfrm>
            <a:off x="3364230" y="3750422"/>
            <a:ext cx="1131570" cy="746760"/>
          </a:xfrm>
          <a:prstGeom prst="roundRect">
            <a:avLst/>
          </a:prstGeom>
          <a:solidFill>
            <a:srgbClr val="99FFCC"/>
          </a:solidFill>
          <a:effectLst>
            <a:outerShdw blurRad="114300" dist="114300" dir="2700000" algn="tl" rotWithShape="0">
              <a:schemeClr val="tx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Rainy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East</a:t>
            </a:r>
          </a:p>
        </p:txBody>
      </p:sp>
      <p:sp>
        <p:nvSpPr>
          <p:cNvPr id="15" name="Rounded Rectangular Callout 13"/>
          <p:cNvSpPr/>
          <p:nvPr/>
        </p:nvSpPr>
        <p:spPr>
          <a:xfrm>
            <a:off x="2649198" y="5982970"/>
            <a:ext cx="3276600" cy="844630"/>
          </a:xfrm>
          <a:prstGeom prst="wedgeRoundRectCallout">
            <a:avLst>
              <a:gd name="adj1" fmla="val 61711"/>
              <a:gd name="adj2" fmla="val -15202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Night-time lights show </a:t>
            </a:r>
            <a:br>
              <a:rPr lang="en-US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8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population density.</a:t>
            </a:r>
          </a:p>
        </p:txBody>
      </p:sp>
    </p:spTree>
    <p:extLst>
      <p:ext uri="{BB962C8B-B14F-4D97-AF65-F5344CB8AC3E}">
        <p14:creationId xmlns:p14="http://schemas.microsoft.com/office/powerpoint/2010/main" val="18872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5" y="1676400"/>
            <a:ext cx="6523035" cy="484053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3459165" y="1828800"/>
            <a:ext cx="0" cy="3911618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8"/>
          <p:cNvSpPr/>
          <p:nvPr/>
        </p:nvSpPr>
        <p:spPr>
          <a:xfrm>
            <a:off x="258764" y="228600"/>
            <a:ext cx="6751636" cy="1219200"/>
          </a:xfrm>
          <a:prstGeom prst="wedgeRoundRectCallout">
            <a:avLst>
              <a:gd name="adj1" fmla="val -945"/>
              <a:gd name="adj2" fmla="val 70769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map shows annual total precipitation.</a:t>
            </a:r>
          </a:p>
          <a:p>
            <a:pPr algn="ctr"/>
            <a:endParaRPr lang="en-US" sz="1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the wetter dark greens, blues, and purples? </a:t>
            </a:r>
          </a:p>
        </p:txBody>
      </p:sp>
    </p:spTree>
    <p:extLst>
      <p:ext uri="{BB962C8B-B14F-4D97-AF65-F5344CB8AC3E}">
        <p14:creationId xmlns:p14="http://schemas.microsoft.com/office/powerpoint/2010/main" val="3299923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5458885" y="2043684"/>
            <a:ext cx="3048000" cy="2209800"/>
          </a:xfrm>
          <a:prstGeom prst="wedgeRoundRectCallout">
            <a:avLst>
              <a:gd name="adj1" fmla="val -82237"/>
              <a:gd name="adj2" fmla="val 42574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Our last</a:t>
            </a:r>
          </a:p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important line</a:t>
            </a:r>
          </a:p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runs east-west</a:t>
            </a:r>
          </a:p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through the middle</a:t>
            </a:r>
          </a:p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 the </a:t>
            </a:r>
            <a:b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"Rainy East."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324600" y="4495800"/>
            <a:ext cx="1466006" cy="1321642"/>
            <a:chOff x="6324600" y="4495800"/>
            <a:chExt cx="1466006" cy="132164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4495800"/>
              <a:ext cx="1316571" cy="1316571"/>
            </a:xfrm>
            <a:prstGeom prst="rect">
              <a:avLst/>
            </a:prstGeom>
            <a:ln>
              <a:solidFill>
                <a:srgbClr val="9933FF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723806" y="5417332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9933FF"/>
                  </a:solidFill>
                  <a:latin typeface="Comic Sans MS" panose="030F0702030302020204" pitchFamily="66" charset="0"/>
                </a:rPr>
                <a:t>Line 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24600" y="4550278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9933FF"/>
                  </a:solidFill>
                  <a:latin typeface="Comic Sans MS" panose="030F0702030302020204" pitchFamily="66" charset="0"/>
                </a:rPr>
                <a:t>Draw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12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5359400" y="2438400"/>
            <a:ext cx="3665728" cy="2919984"/>
          </a:xfrm>
          <a:prstGeom prst="wedgeRoundRectCallout">
            <a:avLst>
              <a:gd name="adj1" fmla="val -75858"/>
              <a:gd name="adj2" fmla="val 7645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This line separates</a:t>
            </a:r>
            <a:b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</a:t>
            </a:r>
            <a:r>
              <a:rPr lang="en-US" sz="2200" b="1" u="sng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shorter</a:t>
            </a:r>
          </a:p>
          <a:p>
            <a:pPr algn="ctr"/>
            <a:r>
              <a:rPr lang="en-US" sz="2200" u="sng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frost-free season</a:t>
            </a:r>
            <a:br>
              <a:rPr lang="en-US" sz="2200" b="1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CCCC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b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from a </a:t>
            </a:r>
            <a:r>
              <a:rPr lang="en-US" sz="2200" b="1" u="sng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longer</a:t>
            </a:r>
          </a:p>
          <a:p>
            <a:pPr algn="ctr"/>
            <a:r>
              <a:rPr lang="en-US" sz="2200" u="sng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frost-free season</a:t>
            </a:r>
            <a:br>
              <a:rPr lang="en-US" sz="2200" b="1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(7 months or longer).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7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5477328" y="1752600"/>
            <a:ext cx="3447143" cy="1985039"/>
          </a:xfrm>
          <a:prstGeom prst="wedgeRoundRectCallout">
            <a:avLst>
              <a:gd name="adj1" fmla="val -92743"/>
              <a:gd name="adj2" fmla="val 54071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North of this line,</a:t>
            </a:r>
          </a:p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people pay more</a:t>
            </a:r>
          </a:p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for </a:t>
            </a:r>
            <a:r>
              <a:rPr lang="en-US" sz="2200" u="sng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heating</a:t>
            </a:r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than</a:t>
            </a:r>
          </a:p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for air-conditioning.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0"/>
          <p:cNvSpPr/>
          <p:nvPr/>
        </p:nvSpPr>
        <p:spPr>
          <a:xfrm>
            <a:off x="5638800" y="4114800"/>
            <a:ext cx="2819400" cy="1631253"/>
          </a:xfrm>
          <a:prstGeom prst="wedgeRoundRectCallout">
            <a:avLst>
              <a:gd name="adj1" fmla="val -113013"/>
              <a:gd name="adj2" fmla="val -35923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South of the line,</a:t>
            </a:r>
          </a:p>
          <a:p>
            <a:pPr algn="ctr"/>
            <a:r>
              <a:rPr lang="en-US" sz="2200" u="sng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air-conditioning</a:t>
            </a:r>
          </a:p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is more important</a:t>
            </a:r>
          </a:p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than heating.</a:t>
            </a:r>
          </a:p>
        </p:txBody>
      </p:sp>
    </p:spTree>
    <p:extLst>
      <p:ext uri="{BB962C8B-B14F-4D97-AF65-F5344CB8AC3E}">
        <p14:creationId xmlns:p14="http://schemas.microsoft.com/office/powerpoint/2010/main" val="42631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5334000" y="1524000"/>
            <a:ext cx="3124200" cy="1447800"/>
          </a:xfrm>
          <a:prstGeom prst="wedgeRoundRectCallout">
            <a:avLst>
              <a:gd name="adj1" fmla="val -94091"/>
              <a:gd name="adj2" fmla="val 127061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This line is also</a:t>
            </a:r>
          </a:p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very important</a:t>
            </a:r>
          </a:p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U.S. history.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5638800" y="2859232"/>
            <a:ext cx="3352800" cy="3922568"/>
          </a:xfrm>
          <a:prstGeom prst="wedgeRoundRectCallout">
            <a:avLst>
              <a:gd name="adj1" fmla="val -20349"/>
              <a:gd name="adj2" fmla="val 4816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of this line</a:t>
            </a:r>
          </a:p>
          <a:p>
            <a:pPr algn="ctr"/>
            <a:r>
              <a:rPr lang="en-US" sz="2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growing season</a:t>
            </a:r>
          </a:p>
          <a:p>
            <a:pPr algn="ctr"/>
            <a:r>
              <a:rPr lang="en-US" sz="2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long enough</a:t>
            </a:r>
          </a:p>
          <a:p>
            <a:pPr algn="ctr"/>
            <a:r>
              <a:rPr lang="en-US" sz="2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3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cotton</a:t>
            </a:r>
            <a:r>
              <a:rPr lang="en-US" sz="2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9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crop is valuable,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growing cotton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 a lot of labor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(much more than corn or wheat). </a:t>
            </a:r>
          </a:p>
          <a:p>
            <a:pPr algn="ctr"/>
            <a:endParaRPr lang="en-US" sz="9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9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9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9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9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9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5334000" y="1295400"/>
            <a:ext cx="3124200" cy="1447800"/>
          </a:xfrm>
          <a:prstGeom prst="wedgeRoundRectCallout">
            <a:avLst>
              <a:gd name="adj1" fmla="val -96614"/>
              <a:gd name="adj2" fmla="val 146662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Why is this line important</a:t>
            </a:r>
          </a:p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U.S. history?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5638800" y="2859232"/>
            <a:ext cx="3352800" cy="3922568"/>
          </a:xfrm>
          <a:prstGeom prst="wedgeRoundRectCallout">
            <a:avLst>
              <a:gd name="adj1" fmla="val -20349"/>
              <a:gd name="adj2" fmla="val 4816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of this line</a:t>
            </a:r>
          </a:p>
          <a:p>
            <a:pPr algn="ctr"/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growing season</a:t>
            </a:r>
          </a:p>
          <a:p>
            <a:pPr algn="ctr"/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long enough</a:t>
            </a:r>
          </a:p>
          <a:p>
            <a:pPr algn="ctr"/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cotton</a:t>
            </a:r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9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Growing cotton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 a lot of labor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(much more than corn or wheat). </a:t>
            </a:r>
          </a:p>
          <a:p>
            <a:pPr algn="ctr"/>
            <a:endParaRPr lang="en-US" sz="9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landowners</a:t>
            </a:r>
          </a:p>
          <a:p>
            <a:pPr algn="ctr"/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bought slaves.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562600" y="5725839"/>
            <a:ext cx="3505200" cy="1066800"/>
          </a:xfrm>
          <a:prstGeom prst="wedgeRoundRectCallout">
            <a:avLst>
              <a:gd name="adj1" fmla="val -20349"/>
              <a:gd name="adj2" fmla="val 48160"/>
              <a:gd name="adj3" fmla="val 16667"/>
            </a:avLst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landowners</a:t>
            </a:r>
          </a:p>
          <a:p>
            <a:pPr algn="ctr"/>
            <a:r>
              <a:rPr lang="en-US" sz="2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slaves.</a:t>
            </a:r>
          </a:p>
        </p:txBody>
      </p:sp>
    </p:spTree>
    <p:extLst>
      <p:ext uri="{BB962C8B-B14F-4D97-AF65-F5344CB8AC3E}">
        <p14:creationId xmlns:p14="http://schemas.microsoft.com/office/powerpoint/2010/main" val="111601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5334000" y="1143000"/>
            <a:ext cx="3657600" cy="3810000"/>
          </a:xfrm>
          <a:prstGeom prst="wedgeRoundRectCallout">
            <a:avLst>
              <a:gd name="adj1" fmla="val -75349"/>
              <a:gd name="adj2" fmla="val 28378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U.S. history, </a:t>
            </a:r>
            <a:b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slavery and the Civil War had long-lasting effects.</a:t>
            </a:r>
          </a:p>
          <a:p>
            <a:pPr algn="ctr"/>
            <a:endParaRPr lang="en-US" sz="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result,</a:t>
            </a: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still marks</a:t>
            </a: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differences</a:t>
            </a: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economic and political history of the U.S.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010400" y="0"/>
            <a:ext cx="76200" cy="6858000"/>
          </a:xfrm>
          <a:prstGeom prst="straightConnector1">
            <a:avLst/>
          </a:prstGeom>
          <a:ln w="73025">
            <a:solidFill>
              <a:srgbClr val="0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5334000" y="2143125"/>
            <a:ext cx="3429000" cy="2590800"/>
          </a:xfrm>
          <a:prstGeom prst="wedgeRoundRectCallout">
            <a:avLst>
              <a:gd name="adj1" fmla="val 324"/>
              <a:gd name="adj2" fmla="val 46648"/>
              <a:gd name="adj3" fmla="val 16667"/>
            </a:avLst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continent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 North America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extends almost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from the Equator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 the North Pole.</a:t>
            </a:r>
          </a:p>
        </p:txBody>
      </p:sp>
    </p:spTree>
    <p:extLst>
      <p:ext uri="{BB962C8B-B14F-4D97-AF65-F5344CB8AC3E}">
        <p14:creationId xmlns:p14="http://schemas.microsoft.com/office/powerpoint/2010/main" val="118150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2028"/>
            <a:ext cx="6477000" cy="48063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3581400" y="3733800"/>
            <a:ext cx="2468880" cy="0"/>
          </a:xfrm>
          <a:prstGeom prst="line">
            <a:avLst/>
          </a:prstGeom>
          <a:ln w="762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8"/>
          <p:cNvSpPr/>
          <p:nvPr/>
        </p:nvSpPr>
        <p:spPr>
          <a:xfrm>
            <a:off x="6781800" y="1670628"/>
            <a:ext cx="2362200" cy="3739572"/>
          </a:xfrm>
          <a:prstGeom prst="wedgeRoundRectCallout">
            <a:avLst>
              <a:gd name="adj1" fmla="val -75210"/>
              <a:gd name="adj2" fmla="val 5701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map shows annual average temperature.</a:t>
            </a:r>
          </a:p>
          <a:p>
            <a:pPr algn="ctr"/>
            <a:endParaRPr lang="en-US" sz="2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the warmer yellow and orange colors?</a:t>
            </a:r>
            <a:b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8949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5477328" y="1752600"/>
            <a:ext cx="3447143" cy="1985039"/>
          </a:xfrm>
          <a:prstGeom prst="wedgeRoundRectCallout">
            <a:avLst>
              <a:gd name="adj1" fmla="val -92743"/>
              <a:gd name="adj2" fmla="val 54071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North of this line,</a:t>
            </a:r>
          </a:p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was the</a:t>
            </a:r>
          </a:p>
          <a:p>
            <a:pPr algn="ctr"/>
            <a:r>
              <a:rPr lang="en-US" sz="2200" b="1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Corn Region</a:t>
            </a:r>
            <a:b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early U.S. history.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0"/>
          <p:cNvSpPr/>
          <p:nvPr/>
        </p:nvSpPr>
        <p:spPr>
          <a:xfrm>
            <a:off x="5477328" y="3947160"/>
            <a:ext cx="3285671" cy="1837944"/>
          </a:xfrm>
          <a:prstGeom prst="wedgeRoundRectCallout">
            <a:avLst>
              <a:gd name="adj1" fmla="val -104108"/>
              <a:gd name="adj2" fmla="val -20219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South of the line,</a:t>
            </a:r>
          </a:p>
          <a:p>
            <a:pPr algn="ctr"/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was the</a:t>
            </a:r>
          </a:p>
          <a:p>
            <a:pPr algn="ctr"/>
            <a:r>
              <a:rPr lang="en-US" sz="2200" b="1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Cotton Region</a:t>
            </a:r>
            <a:b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early U.S. history.</a:t>
            </a:r>
          </a:p>
        </p:txBody>
      </p:sp>
      <p:sp>
        <p:nvSpPr>
          <p:cNvPr id="15" name="Rounded Rectangular Callout 4"/>
          <p:cNvSpPr/>
          <p:nvPr/>
        </p:nvSpPr>
        <p:spPr>
          <a:xfrm>
            <a:off x="5273856" y="142406"/>
            <a:ext cx="3733800" cy="1364097"/>
          </a:xfrm>
          <a:prstGeom prst="wedgeRoundRectCallout">
            <a:avLst>
              <a:gd name="adj1" fmla="val -58839"/>
              <a:gd name="adj2" fmla="val 42374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your journal, list these two regions and </a:t>
            </a:r>
            <a:b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their characteristics.</a:t>
            </a:r>
          </a:p>
        </p:txBody>
      </p:sp>
      <p:sp>
        <p:nvSpPr>
          <p:cNvPr id="16" name="Rounded Rectangular Callout 10"/>
          <p:cNvSpPr/>
          <p:nvPr/>
        </p:nvSpPr>
        <p:spPr>
          <a:xfrm>
            <a:off x="5497920" y="5768287"/>
            <a:ext cx="3285671" cy="877824"/>
          </a:xfrm>
          <a:prstGeom prst="wedgeRoundRectCallout">
            <a:avLst>
              <a:gd name="adj1" fmla="val -47009"/>
              <a:gd name="adj2" fmla="val -66914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Pine trees</a:t>
            </a:r>
            <a:br>
              <a:rPr lang="en-US" sz="2200" b="1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19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also grow here today.</a:t>
            </a:r>
          </a:p>
        </p:txBody>
      </p:sp>
    </p:spTree>
    <p:extLst>
      <p:ext uri="{BB962C8B-B14F-4D97-AF65-F5344CB8AC3E}">
        <p14:creationId xmlns:p14="http://schemas.microsoft.com/office/powerpoint/2010/main" val="3185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5359400" y="737326"/>
            <a:ext cx="3657600" cy="2275114"/>
          </a:xfrm>
          <a:prstGeom prst="wedgeRoundRectCallout">
            <a:avLst>
              <a:gd name="adj1" fmla="val -65170"/>
              <a:gd name="adj2" fmla="val -10986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That’s it!</a:t>
            </a:r>
          </a:p>
          <a:p>
            <a:pPr algn="ctr"/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We drew four lines,</a:t>
            </a:r>
            <a:b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and we divided</a:t>
            </a:r>
          </a:p>
          <a:p>
            <a:pPr algn="ctr"/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North America</a:t>
            </a:r>
          </a:p>
          <a:p>
            <a:pPr algn="ctr"/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into regions.</a:t>
            </a:r>
          </a:p>
          <a:p>
            <a:pPr algn="ctr"/>
            <a:endParaRPr lang="en-US" sz="2200" dirty="0">
              <a:solidFill>
                <a:srgbClr val="0000CC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4"/>
          <p:cNvSpPr/>
          <p:nvPr/>
        </p:nvSpPr>
        <p:spPr>
          <a:xfrm>
            <a:off x="5372100" y="3200400"/>
            <a:ext cx="3657600" cy="3124200"/>
          </a:xfrm>
          <a:prstGeom prst="wedgeRoundRectCallout">
            <a:avLst>
              <a:gd name="adj1" fmla="val -62811"/>
              <a:gd name="adj2" fmla="val -14907"/>
              <a:gd name="adj3" fmla="val 16667"/>
            </a:avLst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rgbClr val="0000CC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Each </a:t>
            </a:r>
            <a:r>
              <a:rPr lang="en-US" sz="2200" b="1" dirty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region</a:t>
            </a:r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provides different </a:t>
            </a:r>
            <a:r>
              <a:rPr lang="en-US" sz="2200" u="sng" dirty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opportunities</a:t>
            </a:r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b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for people</a:t>
            </a:r>
            <a:b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 make a living</a:t>
            </a:r>
            <a:b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 </a:t>
            </a:r>
          </a:p>
          <a:p>
            <a:pPr algn="ctr"/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puts some </a:t>
            </a:r>
            <a:r>
              <a:rPr lang="en-US" sz="2200" u="sng" dirty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limits</a:t>
            </a:r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on how people live.</a:t>
            </a:r>
          </a:p>
          <a:p>
            <a:pPr algn="ctr"/>
            <a:endParaRPr lang="en-US" sz="2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83708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72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334000" y="3438525"/>
            <a:ext cx="3124200" cy="1905000"/>
          </a:xfrm>
          <a:prstGeom prst="wedgeRoundRectCallout">
            <a:avLst>
              <a:gd name="adj1" fmla="val -66134"/>
              <a:gd name="adj2" fmla="val 102831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southern tip 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is about 7 degrees 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 latitude away 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from the equator.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867400" y="5562600"/>
            <a:ext cx="2971800" cy="933450"/>
          </a:xfrm>
          <a:prstGeom prst="wedgeRoundRectCallout">
            <a:avLst>
              <a:gd name="adj1" fmla="val -23705"/>
              <a:gd name="adj2" fmla="val 47836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That’s only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about 500 miles.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4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173980" y="429614"/>
            <a:ext cx="3741420" cy="1932586"/>
          </a:xfrm>
          <a:prstGeom prst="wedgeRoundRectCallout">
            <a:avLst>
              <a:gd name="adj1" fmla="val -90116"/>
              <a:gd name="adj2" fmla="val -45318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top of Greenland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is about the same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distance (500 miles) 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from the North Pole.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2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49550" y="152400"/>
            <a:ext cx="4914307" cy="5006340"/>
          </a:xfrm>
          <a:prstGeom prst="wedgeRoundRectCallout">
            <a:avLst>
              <a:gd name="adj1" fmla="val 62849"/>
              <a:gd name="adj2" fmla="val -23668"/>
              <a:gd name="adj3" fmla="val 16667"/>
            </a:avLst>
          </a:prstGeom>
          <a:solidFill>
            <a:srgbClr val="FFFF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 a result, </a:t>
            </a:r>
          </a:p>
          <a:p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North America</a:t>
            </a:r>
          </a:p>
          <a:p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has a wide range of</a:t>
            </a:r>
          </a:p>
          <a:p>
            <a:r>
              <a:rPr lang="en-US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natural environments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including:</a:t>
            </a: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- frozen ice</a:t>
            </a: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- wind-swept tundra</a:t>
            </a: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- waving grassland,</a:t>
            </a: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- hardwood forest,</a:t>
            </a: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       - tropical deserts,</a:t>
            </a: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- dense rainforests.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60180"/>
            <a:ext cx="2540000" cy="1905000"/>
          </a:xfrm>
          <a:prstGeom prst="rect">
            <a:avLst/>
          </a:prstGeom>
          <a:ln>
            <a:solidFill>
              <a:srgbClr val="0000CC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20" y="1167697"/>
            <a:ext cx="2540000" cy="1905000"/>
          </a:xfrm>
          <a:prstGeom prst="rect">
            <a:avLst/>
          </a:prstGeom>
          <a:ln>
            <a:solidFill>
              <a:srgbClr val="0000CC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88" y="2697855"/>
            <a:ext cx="2540000" cy="1905000"/>
          </a:xfrm>
          <a:prstGeom prst="rect">
            <a:avLst/>
          </a:prstGeom>
          <a:ln>
            <a:solidFill>
              <a:srgbClr val="0000CC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68" y="4228013"/>
            <a:ext cx="2540000" cy="1905000"/>
          </a:xfrm>
          <a:prstGeom prst="rect">
            <a:avLst/>
          </a:prstGeom>
          <a:ln>
            <a:solidFill>
              <a:srgbClr val="0000CC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72" y="4906328"/>
            <a:ext cx="2540000" cy="1905000"/>
          </a:xfrm>
          <a:prstGeom prst="rect">
            <a:avLst/>
          </a:prstGeom>
          <a:ln>
            <a:solidFill>
              <a:srgbClr val="0000CC"/>
            </a:solidFill>
          </a:ln>
        </p:spPr>
      </p:pic>
    </p:spTree>
    <p:extLst>
      <p:ext uri="{BB962C8B-B14F-4D97-AF65-F5344CB8AC3E}">
        <p14:creationId xmlns:p14="http://schemas.microsoft.com/office/powerpoint/2010/main" val="1529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104" y="381000"/>
            <a:ext cx="8426196" cy="990600"/>
          </a:xfrm>
          <a:solidFill>
            <a:srgbClr val="FFFFCC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  <a:t>Regions in North America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52600"/>
            <a:ext cx="8420100" cy="4800600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Regions have 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different</a:t>
            </a:r>
            <a:r>
              <a:rPr lang="en-US" sz="24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physical environments,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  <a:t>and</a:t>
            </a:r>
            <a:br>
              <a:rPr lang="en-US" sz="2400" b="1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  <a:t>physical environments affect </a:t>
            </a:r>
            <a:br>
              <a:rPr lang="en-US" sz="2400" b="1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  <a:t>how people live and make a living.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400" b="1" dirty="0">
              <a:solidFill>
                <a:srgbClr val="000099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Regions help us study</a:t>
            </a:r>
            <a:br>
              <a:rPr lang="en-US" sz="24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Human – Environment Interaction</a:t>
            </a:r>
            <a:r>
              <a:rPr lang="en-US" sz="24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.</a:t>
            </a:r>
            <a:endParaRPr lang="en-US" sz="2400" b="1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400" b="1" dirty="0">
              <a:solidFill>
                <a:srgbClr val="000099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400" b="1" dirty="0">
              <a:solidFill>
                <a:srgbClr val="000099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en-US" sz="800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  <a:t>-</a:t>
            </a:r>
            <a:endParaRPr lang="en-US" sz="800" b="1" dirty="0">
              <a:solidFill>
                <a:srgbClr val="000099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0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5410200" y="1219200"/>
            <a:ext cx="3505200" cy="2971800"/>
          </a:xfrm>
          <a:prstGeom prst="wedgeRoundRectCallout">
            <a:avLst>
              <a:gd name="adj1" fmla="val -67690"/>
              <a:gd name="adj2" fmla="val 32625"/>
              <a:gd name="adj3" fmla="val 16667"/>
            </a:avLst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this presentation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we will draw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few simple lines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 help organize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our knowledge</a:t>
            </a:r>
          </a:p>
          <a:p>
            <a:pPr algn="ctr"/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about regions</a:t>
            </a:r>
            <a:b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North America.</a:t>
            </a:r>
          </a:p>
        </p:txBody>
      </p:sp>
    </p:spTree>
    <p:extLst>
      <p:ext uri="{BB962C8B-B14F-4D97-AF65-F5344CB8AC3E}">
        <p14:creationId xmlns:p14="http://schemas.microsoft.com/office/powerpoint/2010/main" val="12742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ustom 4">
      <a:dk1>
        <a:srgbClr val="000000"/>
      </a:dk1>
      <a:lt1>
        <a:srgbClr val="3A4B5B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4674</TotalTime>
  <Words>868</Words>
  <Application>Microsoft Office PowerPoint</Application>
  <PresentationFormat>On-screen Show (4:3)</PresentationFormat>
  <Paragraphs>323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Bookman Old Style</vt:lpstr>
      <vt:lpstr>Calibri</vt:lpstr>
      <vt:lpstr>Century Gothic</vt:lpstr>
      <vt:lpstr>Comic Sans MS</vt:lpstr>
      <vt:lpstr>Courier New</vt:lpstr>
      <vt:lpstr>Palatino Linotype</vt:lpstr>
      <vt:lpstr>Times New Roman</vt:lpstr>
      <vt:lpstr>Executive</vt:lpstr>
      <vt:lpstr>Regions in North America - Regions help us organize our knowledge North America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Regions in North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Carol</cp:lastModifiedBy>
  <cp:revision>160</cp:revision>
  <dcterms:created xsi:type="dcterms:W3CDTF">2013-11-24T00:23:58Z</dcterms:created>
  <dcterms:modified xsi:type="dcterms:W3CDTF">2016-11-30T16:22:33Z</dcterms:modified>
</cp:coreProperties>
</file>