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93" r:id="rId3"/>
    <p:sldId id="298" r:id="rId4"/>
    <p:sldId id="292" r:id="rId5"/>
    <p:sldId id="299" r:id="rId6"/>
    <p:sldId id="290" r:id="rId7"/>
  </p:sldIdLst>
  <p:sldSz cx="9144000" cy="6858000" type="screen4x3"/>
  <p:notesSz cx="6950075" cy="9167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C1FFE0"/>
    <a:srgbClr val="2FFFAB"/>
    <a:srgbClr val="0000CC"/>
    <a:srgbClr val="006600"/>
    <a:srgbClr val="C9FFE9"/>
    <a:srgbClr val="FFFFCC"/>
    <a:srgbClr val="00CC9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8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6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9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3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5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1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9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8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2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6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CD49F-D666-4B58-A308-1D3028C806B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5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12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4.png"/><Relationship Id="rId5" Type="http://schemas.openxmlformats.org/officeDocument/2006/relationships/image" Target="../media/image9.png"/><Relationship Id="rId10" Type="http://schemas.openxmlformats.org/officeDocument/2006/relationships/image" Target="../media/image3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jpg"/><Relationship Id="rId7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5.jpeg"/><Relationship Id="rId7" Type="http://schemas.openxmlformats.org/officeDocument/2006/relationships/image" Target="../media/image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g"/><Relationship Id="rId10" Type="http://schemas.openxmlformats.org/officeDocument/2006/relationships/image" Target="../media/image12.png"/><Relationship Id="rId4" Type="http://schemas.openxmlformats.org/officeDocument/2006/relationships/image" Target="../media/image6.jp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llout: Right Arrow 5"/>
          <p:cNvSpPr/>
          <p:nvPr/>
        </p:nvSpPr>
        <p:spPr>
          <a:xfrm>
            <a:off x="152400" y="1472888"/>
            <a:ext cx="3220387" cy="2482088"/>
          </a:xfrm>
          <a:prstGeom prst="rightArrowCallout">
            <a:avLst/>
          </a:prstGeom>
          <a:solidFill>
            <a:srgbClr val="2FFFAB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438859"/>
            <a:ext cx="8820013" cy="954107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What is</a:t>
            </a:r>
          </a:p>
          <a:p>
            <a:pPr algn="ctr"/>
            <a:r>
              <a:rPr lang="en-US" sz="2800" b="1" dirty="0">
                <a:solidFill>
                  <a:srgbClr val="0000CC"/>
                </a:solidFill>
                <a:latin typeface="Comic Sans MS" panose="030F0702030302020204" pitchFamily="66" charset="0"/>
              </a:rPr>
              <a:t>Human – Environment Interaction?</a:t>
            </a:r>
          </a:p>
        </p:txBody>
      </p:sp>
      <p:sp>
        <p:nvSpPr>
          <p:cNvPr id="9" name="Rectangle 8"/>
          <p:cNvSpPr/>
          <p:nvPr/>
        </p:nvSpPr>
        <p:spPr>
          <a:xfrm>
            <a:off x="3435151" y="1472888"/>
            <a:ext cx="2142689" cy="248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9955" y="1658847"/>
            <a:ext cx="2005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The Physical Environment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62885" y="2475199"/>
            <a:ext cx="1409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6600"/>
                </a:solidFill>
                <a:latin typeface="Comic Sans MS" panose="030F0702030302020204" pitchFamily="66" charset="0"/>
              </a:rPr>
              <a:t>affects</a:t>
            </a:r>
          </a:p>
        </p:txBody>
      </p:sp>
      <p:sp>
        <p:nvSpPr>
          <p:cNvPr id="17" name="Callout: Right Arrow 16"/>
          <p:cNvSpPr/>
          <p:nvPr/>
        </p:nvSpPr>
        <p:spPr>
          <a:xfrm>
            <a:off x="166105" y="4184523"/>
            <a:ext cx="3220387" cy="2482088"/>
          </a:xfrm>
          <a:prstGeom prst="rightArrowCallou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65631" y="4184523"/>
            <a:ext cx="2142689" cy="2482088"/>
          </a:xfrm>
          <a:prstGeom prst="rect">
            <a:avLst/>
          </a:prstGeom>
          <a:solidFill>
            <a:srgbClr val="C9FFE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435" y="4366027"/>
            <a:ext cx="2005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People's activities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93365" y="5258579"/>
            <a:ext cx="1409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affect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49450" y="4789281"/>
            <a:ext cx="2058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the</a:t>
            </a:r>
            <a:b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</a:br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physical</a:t>
            </a:r>
            <a:b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</a:br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environment.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3730" y="2277869"/>
            <a:ext cx="2005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people's activities.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87459" y="2695527"/>
            <a:ext cx="3284954" cy="2031325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CC"/>
                </a:solidFill>
              </a:rPr>
              <a:t>We will use </a:t>
            </a:r>
            <a:br>
              <a:rPr lang="en-US" sz="2100" dirty="0">
                <a:solidFill>
                  <a:srgbClr val="0000CC"/>
                </a:solidFill>
              </a:rPr>
            </a:br>
            <a:r>
              <a:rPr lang="en-US" sz="2100" dirty="0">
                <a:solidFill>
                  <a:srgbClr val="0000CC"/>
                </a:solidFill>
              </a:rPr>
              <a:t>pictures</a:t>
            </a:r>
            <a:br>
              <a:rPr lang="en-US" sz="2100" dirty="0">
                <a:solidFill>
                  <a:srgbClr val="0000CC"/>
                </a:solidFill>
              </a:rPr>
            </a:br>
            <a:r>
              <a:rPr lang="en-US" sz="2100" dirty="0">
                <a:solidFill>
                  <a:srgbClr val="0000CC"/>
                </a:solidFill>
              </a:rPr>
              <a:t>to illustrate</a:t>
            </a:r>
            <a:br>
              <a:rPr lang="en-US" sz="2100" dirty="0">
                <a:solidFill>
                  <a:srgbClr val="0000CC"/>
                </a:solidFill>
              </a:rPr>
            </a:br>
            <a:r>
              <a:rPr lang="en-US" sz="2100" b="1" dirty="0">
                <a:solidFill>
                  <a:srgbClr val="0000CC"/>
                </a:solidFill>
              </a:rPr>
              <a:t>Human – Environment</a:t>
            </a:r>
            <a:br>
              <a:rPr lang="en-US" sz="2100" b="1" dirty="0">
                <a:solidFill>
                  <a:srgbClr val="0000CC"/>
                </a:solidFill>
              </a:rPr>
            </a:br>
            <a:r>
              <a:rPr lang="en-US" sz="2100" b="1" dirty="0">
                <a:solidFill>
                  <a:srgbClr val="0000CC"/>
                </a:solidFill>
              </a:rPr>
              <a:t>Interaction</a:t>
            </a:r>
            <a:r>
              <a:rPr lang="en-US" sz="2100" dirty="0">
                <a:solidFill>
                  <a:srgbClr val="0000CC"/>
                </a:solidFill>
              </a:rPr>
              <a:t>.</a:t>
            </a:r>
          </a:p>
          <a:p>
            <a:pPr algn="ctr"/>
            <a:endParaRPr lang="en-US" sz="2100" dirty="0">
              <a:solidFill>
                <a:srgbClr val="0000CC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29327" y="5425567"/>
            <a:ext cx="1327741" cy="1036381"/>
            <a:chOff x="0" y="0"/>
            <a:chExt cx="1156858" cy="860127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946673" y="451822"/>
              <a:ext cx="210185" cy="4083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15153" y="0"/>
              <a:ext cx="595630" cy="8388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flipH="1">
              <a:off x="0" y="322730"/>
              <a:ext cx="300990" cy="5080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0763" y="451822"/>
              <a:ext cx="210185" cy="4083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71370" y="580913"/>
              <a:ext cx="132080" cy="25717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712803" y="3011065"/>
            <a:ext cx="960791" cy="902536"/>
            <a:chOff x="712803" y="3011065"/>
            <a:chExt cx="960791" cy="902536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803" y="3011065"/>
              <a:ext cx="960791" cy="816672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62033" y="3297733"/>
              <a:ext cx="346862" cy="388545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88510" y="3572173"/>
              <a:ext cx="304800" cy="341428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88467" y="3486137"/>
              <a:ext cx="304800" cy="341428"/>
            </a:xfrm>
            <a:prstGeom prst="rect">
              <a:avLst/>
            </a:prstGeom>
          </p:spPr>
        </p:pic>
      </p:grpSp>
      <p:sp>
        <p:nvSpPr>
          <p:cNvPr id="30" name="TextBox 29"/>
          <p:cNvSpPr txBox="1"/>
          <p:nvPr/>
        </p:nvSpPr>
        <p:spPr>
          <a:xfrm>
            <a:off x="7814612" y="138584"/>
            <a:ext cx="115386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U3, L1</a:t>
            </a:r>
            <a:r>
              <a:rPr lang="en-US" sz="1100" b="1"/>
              <a:t>, S1b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49229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1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llout: Right Arrow 5"/>
          <p:cNvSpPr/>
          <p:nvPr/>
        </p:nvSpPr>
        <p:spPr>
          <a:xfrm>
            <a:off x="152400" y="383170"/>
            <a:ext cx="3220387" cy="2482088"/>
          </a:xfrm>
          <a:prstGeom prst="rightArrowCallout">
            <a:avLst/>
          </a:prstGeom>
          <a:solidFill>
            <a:srgbClr val="2FFFAB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35151" y="383170"/>
            <a:ext cx="2142689" cy="248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9955" y="569129"/>
            <a:ext cx="2005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The Physical Environment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62885" y="1385481"/>
            <a:ext cx="1409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6600"/>
                </a:solidFill>
                <a:latin typeface="Comic Sans MS" panose="030F0702030302020204" pitchFamily="66" charset="0"/>
              </a:rPr>
              <a:t>affects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27598" y="1208715"/>
            <a:ext cx="2005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people's activities.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85944" y="318720"/>
            <a:ext cx="3130721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CC"/>
                </a:solidFill>
              </a:rPr>
              <a:t>Which 3 pictures below</a:t>
            </a:r>
            <a:br>
              <a:rPr lang="en-US" sz="2000" dirty="0">
                <a:solidFill>
                  <a:srgbClr val="0000CC"/>
                </a:solidFill>
              </a:rPr>
            </a:br>
            <a:r>
              <a:rPr lang="en-US" sz="2000" dirty="0">
                <a:solidFill>
                  <a:srgbClr val="0000CC"/>
                </a:solidFill>
              </a:rPr>
              <a:t>best show ways</a:t>
            </a:r>
            <a:br>
              <a:rPr lang="en-US" sz="2000" dirty="0">
                <a:solidFill>
                  <a:srgbClr val="0000CC"/>
                </a:solidFill>
              </a:rPr>
            </a:br>
            <a:r>
              <a:rPr lang="en-US" sz="2000" dirty="0">
                <a:solidFill>
                  <a:srgbClr val="0000CC"/>
                </a:solidFill>
              </a:rPr>
              <a:t>in which the</a:t>
            </a:r>
            <a:br>
              <a:rPr lang="en-US" sz="2000" dirty="0">
                <a:solidFill>
                  <a:srgbClr val="0000CC"/>
                </a:solidFill>
              </a:rPr>
            </a:br>
            <a:r>
              <a:rPr lang="en-US" sz="2000" b="1" dirty="0">
                <a:solidFill>
                  <a:srgbClr val="0000CC"/>
                </a:solidFill>
              </a:rPr>
              <a:t>physical environment </a:t>
            </a:r>
          </a:p>
          <a:p>
            <a:pPr algn="ctr"/>
            <a:r>
              <a:rPr lang="en-US" sz="2000" dirty="0">
                <a:solidFill>
                  <a:srgbClr val="0000CC"/>
                </a:solidFill>
              </a:rPr>
              <a:t>affects </a:t>
            </a:r>
          </a:p>
          <a:p>
            <a:pPr algn="ctr"/>
            <a:r>
              <a:rPr lang="en-US" sz="2000" dirty="0">
                <a:solidFill>
                  <a:srgbClr val="0000CC"/>
                </a:solidFill>
              </a:rPr>
              <a:t>people's activities?</a:t>
            </a:r>
          </a:p>
          <a:p>
            <a:pPr algn="ctr"/>
            <a:endParaRPr lang="en-US" sz="2000" dirty="0">
              <a:solidFill>
                <a:srgbClr val="0000CC"/>
              </a:solidFill>
            </a:endParaRPr>
          </a:p>
          <a:p>
            <a:pPr algn="ctr"/>
            <a:r>
              <a:rPr lang="en-US" sz="2000" dirty="0">
                <a:solidFill>
                  <a:srgbClr val="0000CC"/>
                </a:solidFill>
              </a:rPr>
              <a:t>Explain your choices.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3125" y="3262843"/>
            <a:ext cx="8581843" cy="3358397"/>
            <a:chOff x="193125" y="3412468"/>
            <a:chExt cx="8581843" cy="3358397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11" y="4965263"/>
              <a:ext cx="1769760" cy="172762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5528" y="5209140"/>
              <a:ext cx="1556553" cy="1496263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2280" y="5414542"/>
              <a:ext cx="1962688" cy="12168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93125" y="3540987"/>
              <a:ext cx="2048872" cy="118167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2280" y="3749040"/>
              <a:ext cx="1956699" cy="144677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1433"/>
            <a:stretch/>
          </p:blipFill>
          <p:spPr>
            <a:xfrm>
              <a:off x="2544165" y="5180130"/>
              <a:ext cx="1451500" cy="15127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29009" y="3412468"/>
              <a:ext cx="1640976" cy="1438713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5915" y="3743453"/>
              <a:ext cx="1470435" cy="1107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</p:pic>
        <p:sp>
          <p:nvSpPr>
            <p:cNvPr id="2" name="TextBox 1"/>
            <p:cNvSpPr txBox="1"/>
            <p:nvPr/>
          </p:nvSpPr>
          <p:spPr>
            <a:xfrm>
              <a:off x="213311" y="3512620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272420" y="3618554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574280" y="5402522"/>
              <a:ext cx="4754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H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60402" y="6200264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678739" y="3969820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78283" y="5180130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685636" y="3447479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99160" y="6247645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12803" y="1830660"/>
            <a:ext cx="960791" cy="902536"/>
            <a:chOff x="712803" y="3011065"/>
            <a:chExt cx="960791" cy="902536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803" y="3011065"/>
              <a:ext cx="960791" cy="816672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62033" y="3297733"/>
              <a:ext cx="346862" cy="388545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88510" y="3572173"/>
              <a:ext cx="304800" cy="341428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88467" y="3486137"/>
              <a:ext cx="304800" cy="3414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10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llout: Right Arrow 5"/>
          <p:cNvSpPr/>
          <p:nvPr/>
        </p:nvSpPr>
        <p:spPr>
          <a:xfrm>
            <a:off x="152400" y="250170"/>
            <a:ext cx="3220387" cy="2482088"/>
          </a:xfrm>
          <a:prstGeom prst="rightArrowCallout">
            <a:avLst/>
          </a:prstGeom>
          <a:solidFill>
            <a:srgbClr val="2FFFAB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35151" y="250170"/>
            <a:ext cx="2142689" cy="248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9955" y="436129"/>
            <a:ext cx="2005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The Physical Environment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62885" y="1252481"/>
            <a:ext cx="1409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6600"/>
                </a:solidFill>
                <a:latin typeface="Comic Sans MS" panose="030F0702030302020204" pitchFamily="66" charset="0"/>
              </a:rPr>
              <a:t>affects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76601" y="1047493"/>
            <a:ext cx="2005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people's activities.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58656" y="306274"/>
            <a:ext cx="2881625" cy="2369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CC"/>
                </a:solidFill>
              </a:rPr>
              <a:t>Which 3 pictures below</a:t>
            </a:r>
            <a:br>
              <a:rPr lang="en-US" dirty="0">
                <a:solidFill>
                  <a:srgbClr val="0000CC"/>
                </a:solidFill>
              </a:rPr>
            </a:br>
            <a:r>
              <a:rPr lang="en-US" dirty="0">
                <a:solidFill>
                  <a:srgbClr val="0000CC"/>
                </a:solidFill>
              </a:rPr>
              <a:t>best show ways</a:t>
            </a:r>
            <a:br>
              <a:rPr lang="en-US" dirty="0">
                <a:solidFill>
                  <a:srgbClr val="0000CC"/>
                </a:solidFill>
              </a:rPr>
            </a:br>
            <a:r>
              <a:rPr lang="en-US" dirty="0">
                <a:solidFill>
                  <a:srgbClr val="0000CC"/>
                </a:solidFill>
              </a:rPr>
              <a:t>in which the</a:t>
            </a:r>
            <a:br>
              <a:rPr lang="en-US" dirty="0">
                <a:solidFill>
                  <a:srgbClr val="0000CC"/>
                </a:solidFill>
              </a:rPr>
            </a:br>
            <a:r>
              <a:rPr lang="en-US" b="1" dirty="0">
                <a:solidFill>
                  <a:srgbClr val="0000CC"/>
                </a:solidFill>
              </a:rPr>
              <a:t>physical environment </a:t>
            </a:r>
          </a:p>
          <a:p>
            <a:pPr algn="ctr"/>
            <a:r>
              <a:rPr lang="en-US" dirty="0">
                <a:solidFill>
                  <a:srgbClr val="0000CC"/>
                </a:solidFill>
              </a:rPr>
              <a:t>affects </a:t>
            </a:r>
          </a:p>
          <a:p>
            <a:pPr algn="ctr"/>
            <a:r>
              <a:rPr lang="en-US" dirty="0">
                <a:solidFill>
                  <a:srgbClr val="0000CC"/>
                </a:solidFill>
              </a:rPr>
              <a:t>people's activities?</a:t>
            </a:r>
          </a:p>
          <a:p>
            <a:pPr algn="ctr"/>
            <a:endParaRPr lang="en-US" sz="2000" dirty="0">
              <a:solidFill>
                <a:srgbClr val="0000CC"/>
              </a:solidFill>
            </a:endParaRPr>
          </a:p>
          <a:p>
            <a:pPr algn="ctr"/>
            <a:r>
              <a:rPr lang="en-US" dirty="0">
                <a:solidFill>
                  <a:srgbClr val="0000CC"/>
                </a:solidFill>
              </a:rPr>
              <a:t>Explain your choices.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11" y="4965263"/>
            <a:ext cx="1769760" cy="17276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04" y="5196623"/>
            <a:ext cx="1556553" cy="149626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056" y="5402025"/>
            <a:ext cx="1962688" cy="1216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125" y="3540987"/>
            <a:ext cx="2048872" cy="11816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13311" y="3512620"/>
            <a:ext cx="518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77056" y="5390005"/>
            <a:ext cx="475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963178" y="6187747"/>
            <a:ext cx="518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18304" y="3083114"/>
            <a:ext cx="6421977" cy="2010807"/>
          </a:xfrm>
          <a:prstGeom prst="rect">
            <a:avLst/>
          </a:prstGeom>
          <a:solidFill>
            <a:srgbClr val="C1FFE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Possible answers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:  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A- Forest provides opportunity for lumber or a park.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B- A storm or hurricane brings too much rain and floods.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F- Tornadoes may cause damage to buildings.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H- Mountains make farming or road building harder.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en-US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99160" y="6247645"/>
            <a:ext cx="518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B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12803" y="1697660"/>
            <a:ext cx="960791" cy="902536"/>
            <a:chOff x="712803" y="3011065"/>
            <a:chExt cx="960791" cy="902536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803" y="3011065"/>
              <a:ext cx="960791" cy="81667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62033" y="3297733"/>
              <a:ext cx="346862" cy="388545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88510" y="3572173"/>
              <a:ext cx="304800" cy="341428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88467" y="3486137"/>
              <a:ext cx="304800" cy="3414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436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llout: Right Arrow 16"/>
          <p:cNvSpPr/>
          <p:nvPr/>
        </p:nvSpPr>
        <p:spPr>
          <a:xfrm>
            <a:off x="166105" y="300340"/>
            <a:ext cx="3220387" cy="2482088"/>
          </a:xfrm>
          <a:prstGeom prst="rightArrowCallou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48856" y="300340"/>
            <a:ext cx="2142689" cy="2482088"/>
          </a:xfrm>
          <a:prstGeom prst="rect">
            <a:avLst/>
          </a:prstGeom>
          <a:solidFill>
            <a:srgbClr val="C9FFE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435" y="481844"/>
            <a:ext cx="2005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People's activities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93365" y="1374396"/>
            <a:ext cx="1409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affect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31684" y="928120"/>
            <a:ext cx="2058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the</a:t>
            </a:r>
            <a:b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</a:br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physical</a:t>
            </a:r>
            <a:b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</a:br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environment.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85944" y="322875"/>
            <a:ext cx="3130721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CC"/>
                </a:solidFill>
              </a:rPr>
              <a:t>Which 3 pictures below</a:t>
            </a:r>
            <a:br>
              <a:rPr lang="en-US" sz="2000" dirty="0">
                <a:solidFill>
                  <a:srgbClr val="0000CC"/>
                </a:solidFill>
              </a:rPr>
            </a:br>
            <a:r>
              <a:rPr lang="en-US" sz="2000" dirty="0">
                <a:solidFill>
                  <a:srgbClr val="0000CC"/>
                </a:solidFill>
              </a:rPr>
              <a:t>best show ways</a:t>
            </a:r>
            <a:br>
              <a:rPr lang="en-US" sz="2000" dirty="0">
                <a:solidFill>
                  <a:srgbClr val="0000CC"/>
                </a:solidFill>
              </a:rPr>
            </a:br>
            <a:r>
              <a:rPr lang="en-US" sz="2000" dirty="0">
                <a:solidFill>
                  <a:srgbClr val="0000CC"/>
                </a:solidFill>
              </a:rPr>
              <a:t>in which</a:t>
            </a:r>
            <a:br>
              <a:rPr lang="en-US" sz="2000" dirty="0">
                <a:solidFill>
                  <a:srgbClr val="0000CC"/>
                </a:solidFill>
              </a:rPr>
            </a:br>
            <a:r>
              <a:rPr lang="en-US" sz="2000" b="1" dirty="0">
                <a:solidFill>
                  <a:srgbClr val="0000CC"/>
                </a:solidFill>
              </a:rPr>
              <a:t>people's activities</a:t>
            </a:r>
          </a:p>
          <a:p>
            <a:pPr algn="ctr"/>
            <a:r>
              <a:rPr lang="en-US" sz="2000" dirty="0">
                <a:solidFill>
                  <a:srgbClr val="0000CC"/>
                </a:solidFill>
              </a:rPr>
              <a:t>affect</a:t>
            </a:r>
          </a:p>
          <a:p>
            <a:pPr algn="ctr"/>
            <a:r>
              <a:rPr lang="en-US" sz="2000" dirty="0">
                <a:solidFill>
                  <a:srgbClr val="0000CC"/>
                </a:solidFill>
              </a:rPr>
              <a:t>the physical environment?</a:t>
            </a:r>
          </a:p>
          <a:p>
            <a:pPr algn="ctr"/>
            <a:endParaRPr lang="en-US" sz="2000" dirty="0">
              <a:solidFill>
                <a:srgbClr val="0000CC"/>
              </a:solidFill>
            </a:endParaRPr>
          </a:p>
          <a:p>
            <a:pPr algn="ctr"/>
            <a:r>
              <a:rPr lang="en-US" sz="2000" dirty="0">
                <a:solidFill>
                  <a:srgbClr val="0000CC"/>
                </a:solidFill>
              </a:rPr>
              <a:t>Explain your choices.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115433" y="1757424"/>
            <a:ext cx="495728" cy="885114"/>
            <a:chOff x="5744311" y="4030544"/>
            <a:chExt cx="495728" cy="88511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744311" y="4030544"/>
              <a:ext cx="495728" cy="885114"/>
            </a:xfrm>
            <a:prstGeom prst="rect">
              <a:avLst/>
            </a:prstGeom>
          </p:spPr>
        </p:pic>
        <p:sp>
          <p:nvSpPr>
            <p:cNvPr id="25" name="Freeform: Shape 24"/>
            <p:cNvSpPr/>
            <p:nvPr/>
          </p:nvSpPr>
          <p:spPr>
            <a:xfrm>
              <a:off x="6088380" y="4171861"/>
              <a:ext cx="147827" cy="129629"/>
            </a:xfrm>
            <a:custGeom>
              <a:avLst/>
              <a:gdLst>
                <a:gd name="connsiteX0" fmla="*/ 0 w 147827"/>
                <a:gd name="connsiteY0" fmla="*/ 3899 h 129629"/>
                <a:gd name="connsiteX1" fmla="*/ 0 w 147827"/>
                <a:gd name="connsiteY1" fmla="*/ 3899 h 129629"/>
                <a:gd name="connsiteX2" fmla="*/ 19050 w 147827"/>
                <a:gd name="connsiteY2" fmla="*/ 30569 h 129629"/>
                <a:gd name="connsiteX3" fmla="*/ 30480 w 147827"/>
                <a:gd name="connsiteY3" fmla="*/ 76289 h 129629"/>
                <a:gd name="connsiteX4" fmla="*/ 38100 w 147827"/>
                <a:gd name="connsiteY4" fmla="*/ 99149 h 129629"/>
                <a:gd name="connsiteX5" fmla="*/ 45720 w 147827"/>
                <a:gd name="connsiteY5" fmla="*/ 125819 h 129629"/>
                <a:gd name="connsiteX6" fmla="*/ 57150 w 147827"/>
                <a:gd name="connsiteY6" fmla="*/ 129629 h 129629"/>
                <a:gd name="connsiteX7" fmla="*/ 110490 w 147827"/>
                <a:gd name="connsiteY7" fmla="*/ 125819 h 129629"/>
                <a:gd name="connsiteX8" fmla="*/ 144780 w 147827"/>
                <a:gd name="connsiteY8" fmla="*/ 122009 h 129629"/>
                <a:gd name="connsiteX9" fmla="*/ 140970 w 147827"/>
                <a:gd name="connsiteY9" fmla="*/ 76289 h 129629"/>
                <a:gd name="connsiteX10" fmla="*/ 137160 w 147827"/>
                <a:gd name="connsiteY10" fmla="*/ 53429 h 129629"/>
                <a:gd name="connsiteX11" fmla="*/ 133350 w 147827"/>
                <a:gd name="connsiteY11" fmla="*/ 11519 h 129629"/>
                <a:gd name="connsiteX12" fmla="*/ 106680 w 147827"/>
                <a:gd name="connsiteY12" fmla="*/ 7709 h 129629"/>
                <a:gd name="connsiteX13" fmla="*/ 64770 w 147827"/>
                <a:gd name="connsiteY13" fmla="*/ 89 h 129629"/>
                <a:gd name="connsiteX14" fmla="*/ 0 w 147827"/>
                <a:gd name="connsiteY14" fmla="*/ 3899 h 12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7827" h="129629">
                  <a:moveTo>
                    <a:pt x="0" y="3899"/>
                  </a:moveTo>
                  <a:lnTo>
                    <a:pt x="0" y="3899"/>
                  </a:lnTo>
                  <a:cubicBezTo>
                    <a:pt x="6350" y="12789"/>
                    <a:pt x="13870" y="20950"/>
                    <a:pt x="19050" y="30569"/>
                  </a:cubicBezTo>
                  <a:cubicBezTo>
                    <a:pt x="28725" y="48537"/>
                    <a:pt x="25723" y="57260"/>
                    <a:pt x="30480" y="76289"/>
                  </a:cubicBezTo>
                  <a:cubicBezTo>
                    <a:pt x="32428" y="84081"/>
                    <a:pt x="36152" y="91357"/>
                    <a:pt x="38100" y="99149"/>
                  </a:cubicBezTo>
                  <a:cubicBezTo>
                    <a:pt x="38133" y="99281"/>
                    <a:pt x="43898" y="123997"/>
                    <a:pt x="45720" y="125819"/>
                  </a:cubicBezTo>
                  <a:cubicBezTo>
                    <a:pt x="48560" y="128659"/>
                    <a:pt x="53340" y="128359"/>
                    <a:pt x="57150" y="129629"/>
                  </a:cubicBezTo>
                  <a:lnTo>
                    <a:pt x="110490" y="125819"/>
                  </a:lnTo>
                  <a:cubicBezTo>
                    <a:pt x="121947" y="124823"/>
                    <a:pt x="138753" y="131803"/>
                    <a:pt x="144780" y="122009"/>
                  </a:cubicBezTo>
                  <a:cubicBezTo>
                    <a:pt x="152795" y="108985"/>
                    <a:pt x="142659" y="91488"/>
                    <a:pt x="140970" y="76289"/>
                  </a:cubicBezTo>
                  <a:cubicBezTo>
                    <a:pt x="140117" y="68611"/>
                    <a:pt x="138063" y="61101"/>
                    <a:pt x="137160" y="53429"/>
                  </a:cubicBezTo>
                  <a:cubicBezTo>
                    <a:pt x="135521" y="39497"/>
                    <a:pt x="141131" y="23191"/>
                    <a:pt x="133350" y="11519"/>
                  </a:cubicBezTo>
                  <a:cubicBezTo>
                    <a:pt x="128369" y="4047"/>
                    <a:pt x="115538" y="9185"/>
                    <a:pt x="106680" y="7709"/>
                  </a:cubicBezTo>
                  <a:cubicBezTo>
                    <a:pt x="95254" y="5805"/>
                    <a:pt x="75887" y="883"/>
                    <a:pt x="64770" y="89"/>
                  </a:cubicBezTo>
                  <a:cubicBezTo>
                    <a:pt x="54636" y="-635"/>
                    <a:pt x="10795" y="3264"/>
                    <a:pt x="0" y="3899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2" t="4571" r="25071"/>
          <a:stretch/>
        </p:blipFill>
        <p:spPr>
          <a:xfrm>
            <a:off x="572640" y="1774506"/>
            <a:ext cx="604083" cy="895731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193125" y="3312718"/>
            <a:ext cx="8581843" cy="3358397"/>
            <a:chOff x="193125" y="3412468"/>
            <a:chExt cx="8581843" cy="335839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11" y="4965263"/>
              <a:ext cx="1769760" cy="172762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5528" y="5209140"/>
              <a:ext cx="1556553" cy="1496263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2280" y="5414542"/>
              <a:ext cx="1962688" cy="12168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93125" y="3540987"/>
              <a:ext cx="2048872" cy="118167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2280" y="3749040"/>
              <a:ext cx="1956699" cy="144677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1433"/>
            <a:stretch/>
          </p:blipFill>
          <p:spPr>
            <a:xfrm>
              <a:off x="2544165" y="5180130"/>
              <a:ext cx="1451500" cy="15127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29009" y="3412468"/>
              <a:ext cx="1640976" cy="1438713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5915" y="3743453"/>
              <a:ext cx="1470435" cy="1107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</p:pic>
        <p:sp>
          <p:nvSpPr>
            <p:cNvPr id="36" name="TextBox 35"/>
            <p:cNvSpPr txBox="1"/>
            <p:nvPr/>
          </p:nvSpPr>
          <p:spPr>
            <a:xfrm>
              <a:off x="213311" y="3512620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72420" y="3618554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574280" y="5402522"/>
              <a:ext cx="4754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H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60402" y="6200264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78739" y="3969820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578283" y="5180130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85636" y="3447479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99160" y="6247645"/>
              <a:ext cx="5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298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llout: Right Arrow 16"/>
          <p:cNvSpPr/>
          <p:nvPr/>
        </p:nvSpPr>
        <p:spPr>
          <a:xfrm>
            <a:off x="166105" y="316965"/>
            <a:ext cx="3220387" cy="2482088"/>
          </a:xfrm>
          <a:prstGeom prst="rightArrowCallou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48856" y="316965"/>
            <a:ext cx="2142689" cy="2482088"/>
          </a:xfrm>
          <a:prstGeom prst="rect">
            <a:avLst/>
          </a:prstGeom>
          <a:solidFill>
            <a:srgbClr val="C9FFE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435" y="498469"/>
            <a:ext cx="2005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People's activities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93365" y="1391021"/>
            <a:ext cx="1409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affect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32675" y="990911"/>
            <a:ext cx="2058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the</a:t>
            </a:r>
            <a:b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</a:br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physical</a:t>
            </a:r>
            <a:b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</a:br>
            <a:r>
              <a:rPr lang="en-US" sz="2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environment.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85944" y="339500"/>
            <a:ext cx="3035795" cy="2369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CC"/>
                </a:solidFill>
              </a:rPr>
              <a:t>Which 3 pictures below</a:t>
            </a:r>
            <a:br>
              <a:rPr lang="en-US" dirty="0">
                <a:solidFill>
                  <a:srgbClr val="0000CC"/>
                </a:solidFill>
              </a:rPr>
            </a:br>
            <a:r>
              <a:rPr lang="en-US" dirty="0">
                <a:solidFill>
                  <a:srgbClr val="0000CC"/>
                </a:solidFill>
              </a:rPr>
              <a:t>best show ways</a:t>
            </a:r>
            <a:br>
              <a:rPr lang="en-US" dirty="0">
                <a:solidFill>
                  <a:srgbClr val="0000CC"/>
                </a:solidFill>
              </a:rPr>
            </a:br>
            <a:r>
              <a:rPr lang="en-US" dirty="0">
                <a:solidFill>
                  <a:srgbClr val="0000CC"/>
                </a:solidFill>
              </a:rPr>
              <a:t>in which</a:t>
            </a:r>
            <a:br>
              <a:rPr lang="en-US" dirty="0">
                <a:solidFill>
                  <a:srgbClr val="0000CC"/>
                </a:solidFill>
              </a:rPr>
            </a:br>
            <a:r>
              <a:rPr lang="en-US" b="1" dirty="0">
                <a:solidFill>
                  <a:srgbClr val="0000CC"/>
                </a:solidFill>
              </a:rPr>
              <a:t>people's activities</a:t>
            </a:r>
          </a:p>
          <a:p>
            <a:pPr algn="ctr"/>
            <a:r>
              <a:rPr lang="en-US" dirty="0">
                <a:solidFill>
                  <a:srgbClr val="0000CC"/>
                </a:solidFill>
              </a:rPr>
              <a:t>affect</a:t>
            </a:r>
          </a:p>
          <a:p>
            <a:pPr algn="ctr"/>
            <a:r>
              <a:rPr lang="en-US" dirty="0">
                <a:solidFill>
                  <a:srgbClr val="0000CC"/>
                </a:solidFill>
              </a:rPr>
              <a:t>the physical environment?</a:t>
            </a:r>
          </a:p>
          <a:p>
            <a:pPr algn="ctr"/>
            <a:endParaRPr lang="en-US" sz="2000" dirty="0">
              <a:solidFill>
                <a:srgbClr val="0000CC"/>
              </a:solidFill>
            </a:endParaRPr>
          </a:p>
          <a:p>
            <a:pPr algn="ctr"/>
            <a:r>
              <a:rPr lang="en-US" dirty="0">
                <a:solidFill>
                  <a:srgbClr val="0000CC"/>
                </a:solidFill>
              </a:rPr>
              <a:t>Explain your choices.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115433" y="1774049"/>
            <a:ext cx="495728" cy="885114"/>
            <a:chOff x="5744311" y="4030544"/>
            <a:chExt cx="495728" cy="88511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744311" y="4030544"/>
              <a:ext cx="495728" cy="885114"/>
            </a:xfrm>
            <a:prstGeom prst="rect">
              <a:avLst/>
            </a:prstGeom>
          </p:spPr>
        </p:pic>
        <p:sp>
          <p:nvSpPr>
            <p:cNvPr id="25" name="Freeform: Shape 24"/>
            <p:cNvSpPr/>
            <p:nvPr/>
          </p:nvSpPr>
          <p:spPr>
            <a:xfrm>
              <a:off x="6088380" y="4171861"/>
              <a:ext cx="147827" cy="129629"/>
            </a:xfrm>
            <a:custGeom>
              <a:avLst/>
              <a:gdLst>
                <a:gd name="connsiteX0" fmla="*/ 0 w 147827"/>
                <a:gd name="connsiteY0" fmla="*/ 3899 h 129629"/>
                <a:gd name="connsiteX1" fmla="*/ 0 w 147827"/>
                <a:gd name="connsiteY1" fmla="*/ 3899 h 129629"/>
                <a:gd name="connsiteX2" fmla="*/ 19050 w 147827"/>
                <a:gd name="connsiteY2" fmla="*/ 30569 h 129629"/>
                <a:gd name="connsiteX3" fmla="*/ 30480 w 147827"/>
                <a:gd name="connsiteY3" fmla="*/ 76289 h 129629"/>
                <a:gd name="connsiteX4" fmla="*/ 38100 w 147827"/>
                <a:gd name="connsiteY4" fmla="*/ 99149 h 129629"/>
                <a:gd name="connsiteX5" fmla="*/ 45720 w 147827"/>
                <a:gd name="connsiteY5" fmla="*/ 125819 h 129629"/>
                <a:gd name="connsiteX6" fmla="*/ 57150 w 147827"/>
                <a:gd name="connsiteY6" fmla="*/ 129629 h 129629"/>
                <a:gd name="connsiteX7" fmla="*/ 110490 w 147827"/>
                <a:gd name="connsiteY7" fmla="*/ 125819 h 129629"/>
                <a:gd name="connsiteX8" fmla="*/ 144780 w 147827"/>
                <a:gd name="connsiteY8" fmla="*/ 122009 h 129629"/>
                <a:gd name="connsiteX9" fmla="*/ 140970 w 147827"/>
                <a:gd name="connsiteY9" fmla="*/ 76289 h 129629"/>
                <a:gd name="connsiteX10" fmla="*/ 137160 w 147827"/>
                <a:gd name="connsiteY10" fmla="*/ 53429 h 129629"/>
                <a:gd name="connsiteX11" fmla="*/ 133350 w 147827"/>
                <a:gd name="connsiteY11" fmla="*/ 11519 h 129629"/>
                <a:gd name="connsiteX12" fmla="*/ 106680 w 147827"/>
                <a:gd name="connsiteY12" fmla="*/ 7709 h 129629"/>
                <a:gd name="connsiteX13" fmla="*/ 64770 w 147827"/>
                <a:gd name="connsiteY13" fmla="*/ 89 h 129629"/>
                <a:gd name="connsiteX14" fmla="*/ 0 w 147827"/>
                <a:gd name="connsiteY14" fmla="*/ 3899 h 12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7827" h="129629">
                  <a:moveTo>
                    <a:pt x="0" y="3899"/>
                  </a:moveTo>
                  <a:lnTo>
                    <a:pt x="0" y="3899"/>
                  </a:lnTo>
                  <a:cubicBezTo>
                    <a:pt x="6350" y="12789"/>
                    <a:pt x="13870" y="20950"/>
                    <a:pt x="19050" y="30569"/>
                  </a:cubicBezTo>
                  <a:cubicBezTo>
                    <a:pt x="28725" y="48537"/>
                    <a:pt x="25723" y="57260"/>
                    <a:pt x="30480" y="76289"/>
                  </a:cubicBezTo>
                  <a:cubicBezTo>
                    <a:pt x="32428" y="84081"/>
                    <a:pt x="36152" y="91357"/>
                    <a:pt x="38100" y="99149"/>
                  </a:cubicBezTo>
                  <a:cubicBezTo>
                    <a:pt x="38133" y="99281"/>
                    <a:pt x="43898" y="123997"/>
                    <a:pt x="45720" y="125819"/>
                  </a:cubicBezTo>
                  <a:cubicBezTo>
                    <a:pt x="48560" y="128659"/>
                    <a:pt x="53340" y="128359"/>
                    <a:pt x="57150" y="129629"/>
                  </a:cubicBezTo>
                  <a:lnTo>
                    <a:pt x="110490" y="125819"/>
                  </a:lnTo>
                  <a:cubicBezTo>
                    <a:pt x="121947" y="124823"/>
                    <a:pt x="138753" y="131803"/>
                    <a:pt x="144780" y="122009"/>
                  </a:cubicBezTo>
                  <a:cubicBezTo>
                    <a:pt x="152795" y="108985"/>
                    <a:pt x="142659" y="91488"/>
                    <a:pt x="140970" y="76289"/>
                  </a:cubicBezTo>
                  <a:cubicBezTo>
                    <a:pt x="140117" y="68611"/>
                    <a:pt x="138063" y="61101"/>
                    <a:pt x="137160" y="53429"/>
                  </a:cubicBezTo>
                  <a:cubicBezTo>
                    <a:pt x="135521" y="39497"/>
                    <a:pt x="141131" y="23191"/>
                    <a:pt x="133350" y="11519"/>
                  </a:cubicBezTo>
                  <a:cubicBezTo>
                    <a:pt x="128369" y="4047"/>
                    <a:pt x="115538" y="9185"/>
                    <a:pt x="106680" y="7709"/>
                  </a:cubicBezTo>
                  <a:cubicBezTo>
                    <a:pt x="95254" y="5805"/>
                    <a:pt x="75887" y="883"/>
                    <a:pt x="64770" y="89"/>
                  </a:cubicBezTo>
                  <a:cubicBezTo>
                    <a:pt x="54636" y="-635"/>
                    <a:pt x="10795" y="3264"/>
                    <a:pt x="0" y="3899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2" t="4571" r="25071"/>
          <a:stretch/>
        </p:blipFill>
        <p:spPr>
          <a:xfrm>
            <a:off x="572640" y="1791131"/>
            <a:ext cx="604083" cy="89573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0186" y="5050099"/>
            <a:ext cx="1956699" cy="14467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433"/>
          <a:stretch/>
        </p:blipFill>
        <p:spPr>
          <a:xfrm>
            <a:off x="5341531" y="5045046"/>
            <a:ext cx="1451500" cy="15127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9022" y="3381382"/>
            <a:ext cx="1640976" cy="143871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304" y="3543953"/>
            <a:ext cx="1470435" cy="1107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37" name="TextBox 36"/>
          <p:cNvSpPr txBox="1"/>
          <p:nvPr/>
        </p:nvSpPr>
        <p:spPr>
          <a:xfrm>
            <a:off x="7530326" y="4919613"/>
            <a:ext cx="518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51304" y="3771199"/>
            <a:ext cx="518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375649" y="5045046"/>
            <a:ext cx="518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75649" y="3416393"/>
            <a:ext cx="518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6863" y="3416393"/>
            <a:ext cx="4629877" cy="28725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Possible answers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:  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C- A sewer drains into lake water and 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    hurts fish.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D- A factory puts smoke, particles, or 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     CO2 into the air.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E- Farm buildings replace forest.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G- A farmer cuts down trees 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    to make a field for raising crops.</a:t>
            </a:r>
          </a:p>
          <a:p>
            <a:endParaRPr lang="en-US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59397" y="217280"/>
            <a:ext cx="6155556" cy="2000548"/>
          </a:xfrm>
          <a:prstGeom prst="rect">
            <a:avLst/>
          </a:prstGeom>
          <a:solidFill>
            <a:schemeClr val="bg1"/>
          </a:solidFill>
          <a:ln w="349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</a:rPr>
              <a:t>Human – Environment Interaction</a:t>
            </a:r>
          </a:p>
          <a:p>
            <a:pPr algn="ctr"/>
            <a:r>
              <a:rPr lang="en-US" sz="2400" dirty="0">
                <a:solidFill>
                  <a:srgbClr val="006600"/>
                </a:solidFill>
              </a:rPr>
              <a:t>The </a:t>
            </a:r>
            <a:r>
              <a:rPr lang="en-US" sz="2400" u="sng" dirty="0">
                <a:solidFill>
                  <a:srgbClr val="006600"/>
                </a:solidFill>
              </a:rPr>
              <a:t>Physical Environment </a:t>
            </a:r>
            <a:r>
              <a:rPr lang="en-US" sz="2400" dirty="0">
                <a:solidFill>
                  <a:srgbClr val="006600"/>
                </a:solidFill>
              </a:rPr>
              <a:t/>
            </a:r>
            <a:br>
              <a:rPr lang="en-US" sz="2400" dirty="0">
                <a:solidFill>
                  <a:srgbClr val="006600"/>
                </a:solidFill>
              </a:rPr>
            </a:br>
            <a:r>
              <a:rPr lang="en-US" sz="2400" dirty="0">
                <a:solidFill>
                  <a:srgbClr val="006600"/>
                </a:solidFill>
              </a:rPr>
              <a:t>affects people's activities.</a:t>
            </a:r>
          </a:p>
          <a:p>
            <a:pPr algn="ctr"/>
            <a:r>
              <a:rPr lang="en-US" sz="2400" u="sng" dirty="0">
                <a:solidFill>
                  <a:schemeClr val="accent2">
                    <a:lumMod val="50000"/>
                  </a:schemeClr>
                </a:solidFill>
              </a:rPr>
              <a:t>People's activities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affect the physical environment.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76060" y="2372985"/>
            <a:ext cx="3220387" cy="2169986"/>
            <a:chOff x="352691" y="2372985"/>
            <a:chExt cx="3220387" cy="2482088"/>
          </a:xfrm>
        </p:grpSpPr>
        <p:sp>
          <p:nvSpPr>
            <p:cNvPr id="6" name="Callout: Right Arrow 5"/>
            <p:cNvSpPr/>
            <p:nvPr/>
          </p:nvSpPr>
          <p:spPr>
            <a:xfrm>
              <a:off x="352691" y="2372985"/>
              <a:ext cx="3220387" cy="2482088"/>
            </a:xfrm>
            <a:prstGeom prst="rightArrowCallout">
              <a:avLst/>
            </a:prstGeom>
            <a:solidFill>
              <a:srgbClr val="2FFFAB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7275" y="2846876"/>
              <a:ext cx="20055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6600"/>
                  </a:solidFill>
                  <a:latin typeface="Comic Sans MS" panose="030F0702030302020204" pitchFamily="66" charset="0"/>
                </a:rPr>
                <a:t>The Physical Environment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50734" y="3405967"/>
              <a:ext cx="14099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mic Sans MS" panose="030F0702030302020204" pitchFamily="66" charset="0"/>
                </a:rPr>
                <a:t>affects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75433" y="2372985"/>
            <a:ext cx="3220387" cy="2169986"/>
            <a:chOff x="166105" y="2891145"/>
            <a:chExt cx="3220387" cy="2482088"/>
          </a:xfrm>
        </p:grpSpPr>
        <p:sp>
          <p:nvSpPr>
            <p:cNvPr id="17" name="Callout: Right Arrow 16"/>
            <p:cNvSpPr/>
            <p:nvPr/>
          </p:nvSpPr>
          <p:spPr>
            <a:xfrm rot="10800000">
              <a:off x="166105" y="2891145"/>
              <a:ext cx="3220387" cy="2482088"/>
            </a:xfrm>
            <a:prstGeom prst="rightArrowCallou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80963" y="3607573"/>
              <a:ext cx="200552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accent2">
                      <a:lumMod val="50000"/>
                    </a:schemeClr>
                  </a:solidFill>
                  <a:latin typeface="Comic Sans MS" panose="030F0702030302020204" pitchFamily="66" charset="0"/>
                </a:rPr>
                <a:t>People's activities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8396" y="3897853"/>
              <a:ext cx="14099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2">
                      <a:lumMod val="50000"/>
                    </a:schemeClr>
                  </a:solidFill>
                  <a:latin typeface="Comic Sans MS" panose="030F0702030302020204" pitchFamily="66" charset="0"/>
                </a:rPr>
                <a:t>affect</a:t>
              </a:r>
            </a:p>
          </p:txBody>
        </p:sp>
      </p:grpSp>
      <p:sp>
        <p:nvSpPr>
          <p:cNvPr id="5" name="Star: 7 Points 4"/>
          <p:cNvSpPr/>
          <p:nvPr/>
        </p:nvSpPr>
        <p:spPr>
          <a:xfrm>
            <a:off x="3776576" y="2715521"/>
            <a:ext cx="1623762" cy="1463040"/>
          </a:xfrm>
          <a:prstGeom prst="star7">
            <a:avLst/>
          </a:prstGeom>
          <a:gradFill>
            <a:gsLst>
              <a:gs pos="0">
                <a:srgbClr val="2FFFAB"/>
              </a:gs>
              <a:gs pos="40000">
                <a:srgbClr val="C1FFE0"/>
              </a:gs>
              <a:gs pos="58012">
                <a:srgbClr val="EBEDD9"/>
              </a:gs>
              <a:gs pos="52000">
                <a:srgbClr val="66FFFF"/>
              </a:gs>
              <a:gs pos="65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0"/>
          </a:gradFill>
          <a:ln w="5080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0766" y="4632024"/>
            <a:ext cx="3806674" cy="1631216"/>
          </a:xfrm>
          <a:prstGeom prst="rect">
            <a:avLst/>
          </a:prstGeom>
          <a:solidFill>
            <a:srgbClr val="C9FFE9"/>
          </a:solidFill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6600"/>
                </a:solidFill>
              </a:rPr>
              <a:t>The physical environment </a:t>
            </a:r>
            <a:br>
              <a:rPr lang="en-US" sz="2000" b="1" dirty="0">
                <a:solidFill>
                  <a:srgbClr val="006600"/>
                </a:solidFill>
              </a:rPr>
            </a:br>
            <a:r>
              <a:rPr lang="en-US" sz="2000" dirty="0">
                <a:solidFill>
                  <a:srgbClr val="006600"/>
                </a:solidFill>
              </a:rPr>
              <a:t>provides opportunities, </a:t>
            </a:r>
          </a:p>
          <a:p>
            <a:pPr algn="ctr"/>
            <a:r>
              <a:rPr lang="en-US" sz="2000" dirty="0">
                <a:solidFill>
                  <a:srgbClr val="006600"/>
                </a:solidFill>
              </a:rPr>
              <a:t>limitations, and hazards</a:t>
            </a:r>
          </a:p>
          <a:p>
            <a:pPr algn="ctr"/>
            <a:r>
              <a:rPr lang="en-US" sz="2000" dirty="0">
                <a:solidFill>
                  <a:srgbClr val="006600"/>
                </a:solidFill>
              </a:rPr>
              <a:t>that affect people's</a:t>
            </a:r>
          </a:p>
          <a:p>
            <a:pPr algn="ctr"/>
            <a:r>
              <a:rPr lang="en-US" sz="2000" dirty="0">
                <a:solidFill>
                  <a:srgbClr val="006600"/>
                </a:solidFill>
              </a:rPr>
              <a:t>activities.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99511" y="4632024"/>
            <a:ext cx="3712421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People's activities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use and modify the </a:t>
            </a:r>
            <a:br>
              <a:rPr lang="en-US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physical environment.  </a:t>
            </a:r>
            <a:br>
              <a:rPr lang="en-US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People farm, mine, </a:t>
            </a:r>
            <a:br>
              <a:rPr lang="en-US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pollute, and preserve </a:t>
            </a:r>
            <a:br>
              <a:rPr lang="en-US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physical environments.</a:t>
            </a:r>
          </a:p>
        </p:txBody>
      </p:sp>
    </p:spTree>
    <p:extLst>
      <p:ext uri="{BB962C8B-B14F-4D97-AF65-F5344CB8AC3E}">
        <p14:creationId xmlns:p14="http://schemas.microsoft.com/office/powerpoint/2010/main" val="179189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1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Words>160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</dc:creator>
  <cp:lastModifiedBy>Scott Zmija</cp:lastModifiedBy>
  <cp:revision>84</cp:revision>
  <dcterms:created xsi:type="dcterms:W3CDTF">2015-09-16T00:56:39Z</dcterms:created>
  <dcterms:modified xsi:type="dcterms:W3CDTF">2019-03-25T15:10:21Z</dcterms:modified>
</cp:coreProperties>
</file>