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75" r:id="rId2"/>
    <p:sldId id="358" r:id="rId3"/>
    <p:sldId id="322" r:id="rId4"/>
    <p:sldId id="351" r:id="rId5"/>
    <p:sldId id="277" r:id="rId6"/>
    <p:sldId id="328" r:id="rId7"/>
    <p:sldId id="294" r:id="rId8"/>
    <p:sldId id="329" r:id="rId9"/>
    <p:sldId id="346" r:id="rId10"/>
    <p:sldId id="363" r:id="rId11"/>
    <p:sldId id="359" r:id="rId12"/>
    <p:sldId id="310" r:id="rId13"/>
    <p:sldId id="330" r:id="rId14"/>
    <p:sldId id="355" r:id="rId15"/>
    <p:sldId id="321" r:id="rId16"/>
    <p:sldId id="364" r:id="rId17"/>
    <p:sldId id="360" r:id="rId18"/>
    <p:sldId id="357" r:id="rId19"/>
    <p:sldId id="356" r:id="rId20"/>
    <p:sldId id="306" r:id="rId21"/>
    <p:sldId id="307" r:id="rId22"/>
    <p:sldId id="308" r:id="rId23"/>
    <p:sldId id="309" r:id="rId24"/>
    <p:sldId id="305" r:id="rId25"/>
    <p:sldId id="354" r:id="rId26"/>
    <p:sldId id="314" r:id="rId27"/>
    <p:sldId id="315" r:id="rId28"/>
    <p:sldId id="304" r:id="rId29"/>
    <p:sldId id="337" r:id="rId30"/>
    <p:sldId id="365" r:id="rId31"/>
    <p:sldId id="361" r:id="rId32"/>
    <p:sldId id="303" r:id="rId33"/>
    <p:sldId id="300" r:id="rId34"/>
    <p:sldId id="311" r:id="rId35"/>
    <p:sldId id="332" r:id="rId36"/>
    <p:sldId id="333" r:id="rId37"/>
    <p:sldId id="301" r:id="rId38"/>
    <p:sldId id="334" r:id="rId39"/>
    <p:sldId id="336" r:id="rId40"/>
    <p:sldId id="312" r:id="rId41"/>
    <p:sldId id="316" r:id="rId42"/>
    <p:sldId id="366" r:id="rId43"/>
    <p:sldId id="362" r:id="rId44"/>
    <p:sldId id="313" r:id="rId45"/>
    <p:sldId id="353" r:id="rId46"/>
    <p:sldId id="347" r:id="rId47"/>
    <p:sldId id="350" r:id="rId48"/>
    <p:sldId id="342" r:id="rId49"/>
    <p:sldId id="35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00CC"/>
    <a:srgbClr val="0000FF"/>
    <a:srgbClr val="FFFF99"/>
    <a:srgbClr val="DDDDFF"/>
    <a:srgbClr val="FFFFCC"/>
    <a:srgbClr val="FFCC99"/>
    <a:srgbClr val="FFFF2D"/>
    <a:srgbClr val="FFFF1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3" autoAdjust="0"/>
    <p:restoredTop sz="94660"/>
  </p:normalViewPr>
  <p:slideViewPr>
    <p:cSldViewPr>
      <p:cViewPr varScale="1">
        <p:scale>
          <a:sx n="80" d="100"/>
          <a:sy n="80" d="100"/>
        </p:scale>
        <p:origin x="137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AEB59D-31F5-4127-A6BE-1E3359B777B9}" type="datetimeFigureOut">
              <a:rPr lang="en-US" smtClean="0"/>
              <a:t>9/25/2019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053C5-3C2C-46FC-BB82-9182733BEF69}" type="slidenum">
              <a:rPr lang="en-US" smtClean="0"/>
              <a:t>‹#›</a:t>
            </a:fld>
            <a:endParaRPr lang="en-US"/>
          </a:p>
        </p:txBody>
      </p:sp>
    </p:spTree>
    <p:extLst>
      <p:ext uri="{BB962C8B-B14F-4D97-AF65-F5344CB8AC3E}">
        <p14:creationId xmlns:p14="http://schemas.microsoft.com/office/powerpoint/2010/main" val="86014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6053C5-3C2C-46FC-BB82-9182733BEF69}" type="slidenum">
              <a:rPr lang="en-US" smtClean="0"/>
              <a:t>3</a:t>
            </a:fld>
            <a:endParaRPr lang="en-US"/>
          </a:p>
        </p:txBody>
      </p:sp>
    </p:spTree>
    <p:extLst>
      <p:ext uri="{BB962C8B-B14F-4D97-AF65-F5344CB8AC3E}">
        <p14:creationId xmlns:p14="http://schemas.microsoft.com/office/powerpoint/2010/main" val="99030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a:t>
            </a:r>
          </a:p>
        </p:txBody>
      </p:sp>
      <p:sp>
        <p:nvSpPr>
          <p:cNvPr id="4" name="Slide Number Placeholder 3"/>
          <p:cNvSpPr>
            <a:spLocks noGrp="1"/>
          </p:cNvSpPr>
          <p:nvPr>
            <p:ph type="sldNum" sz="quarter" idx="10"/>
          </p:nvPr>
        </p:nvSpPr>
        <p:spPr/>
        <p:txBody>
          <a:bodyPr/>
          <a:lstStyle/>
          <a:p>
            <a:fld id="{2A6053C5-3C2C-46FC-BB82-9182733BEF69}" type="slidenum">
              <a:rPr lang="en-US" smtClean="0"/>
              <a:t>6</a:t>
            </a:fld>
            <a:endParaRPr lang="en-US"/>
          </a:p>
        </p:txBody>
      </p:sp>
    </p:spTree>
    <p:extLst>
      <p:ext uri="{BB962C8B-B14F-4D97-AF65-F5344CB8AC3E}">
        <p14:creationId xmlns:p14="http://schemas.microsoft.com/office/powerpoint/2010/main" val="85137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6053C5-3C2C-46FC-BB82-9182733BEF69}" type="slidenum">
              <a:rPr lang="en-US" smtClean="0"/>
              <a:t>40</a:t>
            </a:fld>
            <a:endParaRPr lang="en-US"/>
          </a:p>
        </p:txBody>
      </p:sp>
    </p:spTree>
    <p:extLst>
      <p:ext uri="{BB962C8B-B14F-4D97-AF65-F5344CB8AC3E}">
        <p14:creationId xmlns:p14="http://schemas.microsoft.com/office/powerpoint/2010/main" val="297408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A34CBA9F-94AD-4885-8A62-4528CE6C8FFD}" type="datetimeFigureOut">
              <a:rPr lang="en-US" smtClean="0"/>
              <a:t>9/25/2019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D537D61-8AC4-4491-9F25-9A4DE349233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4CBA9F-94AD-4885-8A62-4528CE6C8FFD}"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4CBA9F-94AD-4885-8A62-4528CE6C8FFD}"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4CBA9F-94AD-4885-8A62-4528CE6C8FFD}"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34CBA9F-94AD-4885-8A62-4528CE6C8FFD}"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D537D61-8AC4-4491-9F25-9A4DE34923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34CBA9F-94AD-4885-8A62-4528CE6C8FFD}"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34CBA9F-94AD-4885-8A62-4528CE6C8FFD}"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34CBA9F-94AD-4885-8A62-4528CE6C8FFD}"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BA9F-94AD-4885-8A62-4528CE6C8FFD}"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34CBA9F-94AD-4885-8A62-4528CE6C8FFD}"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34CBA9F-94AD-4885-8A62-4528CE6C8FFD}"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37D61-8AC4-4491-9F25-9A4DE34923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34CBA9F-94AD-4885-8A62-4528CE6C8FFD}" type="datetimeFigureOut">
              <a:rPr lang="en-US" smtClean="0"/>
              <a:t>9/25/2019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537D61-8AC4-4491-9F25-9A4DE349233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85800"/>
            <a:ext cx="8229600" cy="2514600"/>
          </a:xfrm>
        </p:spPr>
        <p:txBody>
          <a:bodyPr>
            <a:noAutofit/>
          </a:bodyPr>
          <a:lstStyle/>
          <a:p>
            <a:r>
              <a:rPr lang="en-US" sz="6000" dirty="0">
                <a:solidFill>
                  <a:schemeClr val="tx1"/>
                </a:solidFill>
              </a:rPr>
              <a:t>Population</a:t>
            </a:r>
            <a:r>
              <a:rPr lang="en-US" sz="4000" dirty="0">
                <a:solidFill>
                  <a:schemeClr val="tx1"/>
                </a:solidFill>
              </a:rPr>
              <a:t/>
            </a:r>
            <a:br>
              <a:rPr lang="en-US" sz="4000" dirty="0">
                <a:solidFill>
                  <a:schemeClr val="tx1"/>
                </a:solidFill>
              </a:rPr>
            </a:br>
            <a:r>
              <a:rPr lang="en-US" sz="2400" dirty="0">
                <a:solidFill>
                  <a:schemeClr val="tx1"/>
                </a:solidFill>
              </a:rPr>
              <a:t>A geographic “BIG IDEA”</a:t>
            </a:r>
            <a:br>
              <a:rPr lang="en-US" sz="2400" dirty="0">
                <a:solidFill>
                  <a:schemeClr val="tx1"/>
                </a:solidFill>
              </a:rPr>
            </a:br>
            <a:r>
              <a:rPr lang="en-US" sz="2400" dirty="0">
                <a:solidFill>
                  <a:schemeClr val="tx1"/>
                </a:solidFill>
              </a:rPr>
              <a:t>with many consequences IN</a:t>
            </a:r>
            <a:br>
              <a:rPr lang="en-US" sz="2400" dirty="0">
                <a:solidFill>
                  <a:schemeClr val="tx1"/>
                </a:solidFill>
              </a:rPr>
            </a:br>
            <a:r>
              <a:rPr lang="en-US" dirty="0">
                <a:solidFill>
                  <a:schemeClr val="tx1"/>
                </a:solidFill>
              </a:rPr>
              <a:t>china</a:t>
            </a:r>
          </a:p>
        </p:txBody>
      </p:sp>
      <p:sp>
        <p:nvSpPr>
          <p:cNvPr id="3" name="Subtitle 2"/>
          <p:cNvSpPr>
            <a:spLocks noGrp="1"/>
          </p:cNvSpPr>
          <p:nvPr>
            <p:ph type="subTitle" idx="1"/>
          </p:nvPr>
        </p:nvSpPr>
        <p:spPr>
          <a:xfrm>
            <a:off x="838200" y="3733800"/>
            <a:ext cx="7467600" cy="2590800"/>
          </a:xfrm>
        </p:spPr>
        <p:txBody>
          <a:bodyPr>
            <a:normAutofit fontScale="92500" lnSpcReduction="20000"/>
          </a:bodyPr>
          <a:lstStyle/>
          <a:p>
            <a:pPr>
              <a:lnSpc>
                <a:spcPts val="2700"/>
              </a:lnSpc>
              <a:spcBef>
                <a:spcPts val="0"/>
              </a:spcBef>
            </a:pPr>
            <a:r>
              <a:rPr lang="en-US" sz="2400" dirty="0"/>
              <a:t>Population density helps us understand</a:t>
            </a:r>
            <a:br>
              <a:rPr lang="en-US" sz="2400" dirty="0"/>
            </a:br>
            <a:r>
              <a:rPr lang="en-US" sz="2400" dirty="0"/>
              <a:t>many other geographic features in China,</a:t>
            </a:r>
          </a:p>
          <a:p>
            <a:pPr>
              <a:lnSpc>
                <a:spcPts val="2700"/>
              </a:lnSpc>
              <a:spcBef>
                <a:spcPts val="0"/>
              </a:spcBef>
            </a:pPr>
            <a:r>
              <a:rPr lang="en-US" sz="2400" dirty="0"/>
              <a:t>including patterns of crop production,</a:t>
            </a:r>
          </a:p>
          <a:p>
            <a:pPr>
              <a:lnSpc>
                <a:spcPts val="2700"/>
              </a:lnSpc>
              <a:spcBef>
                <a:spcPts val="0"/>
              </a:spcBef>
            </a:pPr>
            <a:r>
              <a:rPr lang="en-US" sz="2400" dirty="0"/>
              <a:t>dynasties, inventions, large building projects, </a:t>
            </a:r>
          </a:p>
          <a:p>
            <a:pPr>
              <a:lnSpc>
                <a:spcPts val="2700"/>
              </a:lnSpc>
              <a:spcBef>
                <a:spcPts val="0"/>
              </a:spcBef>
            </a:pPr>
            <a:r>
              <a:rPr lang="en-US" sz="2400" dirty="0"/>
              <a:t>highways, factories, trade, </a:t>
            </a:r>
            <a:br>
              <a:rPr lang="en-US" sz="2400" dirty="0"/>
            </a:br>
            <a:r>
              <a:rPr lang="en-US" sz="2400" dirty="0"/>
              <a:t>pollution, disease, and human rights.</a:t>
            </a:r>
          </a:p>
          <a:p>
            <a:r>
              <a:rPr lang="en-US" sz="2400" dirty="0"/>
              <a:t> </a:t>
            </a:r>
            <a:endParaRPr lang="en-US" sz="1800" dirty="0"/>
          </a:p>
        </p:txBody>
      </p:sp>
      <p:sp>
        <p:nvSpPr>
          <p:cNvPr id="4" name="TextBox 4"/>
          <p:cNvSpPr txBox="1"/>
          <p:nvPr/>
        </p:nvSpPr>
        <p:spPr>
          <a:xfrm>
            <a:off x="6781800" y="294674"/>
            <a:ext cx="2133600" cy="246221"/>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Grade 6, U2, L2, S1, b1</a:t>
            </a:r>
          </a:p>
        </p:txBody>
      </p:sp>
    </p:spTree>
    <p:extLst>
      <p:ext uri="{BB962C8B-B14F-4D97-AF65-F5344CB8AC3E}">
        <p14:creationId xmlns:p14="http://schemas.microsoft.com/office/powerpoint/2010/main" val="303359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6126162"/>
          </a:xfrm>
          <a:solidFill>
            <a:srgbClr val="DDDDFF"/>
          </a:solidFill>
        </p:spPr>
        <p:txBody>
          <a:bodyPr/>
          <a:lstStyle/>
          <a:p>
            <a:r>
              <a:rPr lang="en-US" dirty="0">
                <a:solidFill>
                  <a:schemeClr val="bg1"/>
                </a:solidFill>
              </a:rPr>
              <a:t>Section 1 Review:</a:t>
            </a:r>
            <a:br>
              <a:rPr lang="en-US" dirty="0">
                <a:solidFill>
                  <a:schemeClr val="bg1"/>
                </a:solidFill>
              </a:rPr>
            </a:br>
            <a:r>
              <a:rPr lang="en-US" dirty="0">
                <a:solidFill>
                  <a:schemeClr val="bg1"/>
                </a:solidFill>
              </a:rPr>
              <a:t/>
            </a:r>
            <a:br>
              <a:rPr lang="en-US" dirty="0">
                <a:solidFill>
                  <a:schemeClr val="bg1"/>
                </a:solidFill>
              </a:rPr>
            </a:br>
            <a:r>
              <a:rPr lang="en-US" sz="2800" dirty="0">
                <a:solidFill>
                  <a:schemeClr val="bg1"/>
                </a:solidFill>
                <a:effectLst/>
                <a:latin typeface="Cambria" panose="02040503050406030204" pitchFamily="18" charset="0"/>
              </a:rPr>
              <a:t>Where does most of China's </a:t>
            </a:r>
            <a:br>
              <a:rPr lang="en-US" sz="2800" dirty="0">
                <a:solidFill>
                  <a:schemeClr val="bg1"/>
                </a:solidFill>
                <a:effectLst/>
                <a:latin typeface="Cambria" panose="02040503050406030204" pitchFamily="18" charset="0"/>
              </a:rPr>
            </a:br>
            <a:r>
              <a:rPr lang="en-US" sz="2800" dirty="0">
                <a:solidFill>
                  <a:schemeClr val="bg1"/>
                </a:solidFill>
                <a:effectLst/>
                <a:latin typeface="Cambria" panose="02040503050406030204" pitchFamily="18" charset="0"/>
              </a:rPr>
              <a:t>large population live?</a:t>
            </a:r>
            <a:br>
              <a:rPr lang="en-US" sz="2800" dirty="0">
                <a:solidFill>
                  <a:schemeClr val="bg1"/>
                </a:solidFill>
                <a:effectLst/>
                <a:latin typeface="Cambria" panose="02040503050406030204" pitchFamily="18" charset="0"/>
              </a:rPr>
            </a:br>
            <a:r>
              <a:rPr lang="en-US" dirty="0">
                <a:solidFill>
                  <a:schemeClr val="bg1"/>
                </a:solidFill>
                <a:latin typeface="Cambria" panose="02040503050406030204" pitchFamily="18" charset="0"/>
              </a:rPr>
              <a:t/>
            </a:r>
            <a:br>
              <a:rPr lang="en-US" dirty="0">
                <a:solidFill>
                  <a:schemeClr val="bg1"/>
                </a:solidFill>
                <a:latin typeface="Cambria" panose="02040503050406030204" pitchFamily="18" charset="0"/>
              </a:rPr>
            </a:br>
            <a:r>
              <a:rPr lang="en-US" sz="2800" dirty="0">
                <a:solidFill>
                  <a:schemeClr val="bg1"/>
                </a:solidFill>
                <a:effectLst/>
                <a:latin typeface="Cambria" panose="02040503050406030204" pitchFamily="18" charset="0"/>
              </a:rPr>
              <a:t>How does China differ from the U.S.?</a:t>
            </a:r>
            <a:br>
              <a:rPr lang="en-US" sz="2800" dirty="0">
                <a:solidFill>
                  <a:schemeClr val="bg1"/>
                </a:solidFill>
                <a:effectLst/>
                <a:latin typeface="Cambria" panose="02040503050406030204" pitchFamily="18" charset="0"/>
              </a:rPr>
            </a:br>
            <a:r>
              <a:rPr lang="en-US" sz="2800" b="0" dirty="0">
                <a:solidFill>
                  <a:schemeClr val="bg1"/>
                </a:solidFill>
                <a:effectLst/>
                <a:latin typeface="Cambria" panose="02040503050406030204" pitchFamily="18" charset="0"/>
              </a:rPr>
              <a:t>Compare land area size.</a:t>
            </a:r>
            <a:br>
              <a:rPr lang="en-US" sz="2800" b="0" dirty="0">
                <a:solidFill>
                  <a:schemeClr val="bg1"/>
                </a:solidFill>
                <a:effectLst/>
                <a:latin typeface="Cambria" panose="02040503050406030204" pitchFamily="18" charset="0"/>
              </a:rPr>
            </a:br>
            <a:r>
              <a:rPr lang="en-US" sz="800" b="0" dirty="0">
                <a:solidFill>
                  <a:srgbClr val="DDDDFF"/>
                </a:solidFill>
                <a:effectLst/>
                <a:latin typeface="Cambria" panose="02040503050406030204" pitchFamily="18" charset="0"/>
              </a:rPr>
              <a:t>.</a:t>
            </a:r>
            <a:r>
              <a:rPr lang="en-US" sz="2800" b="0" dirty="0">
                <a:solidFill>
                  <a:schemeClr val="bg1"/>
                </a:solidFill>
                <a:effectLst/>
                <a:latin typeface="Cambria" panose="02040503050406030204" pitchFamily="18" charset="0"/>
              </a:rPr>
              <a:t/>
            </a:r>
            <a:br>
              <a:rPr lang="en-US" sz="2800" b="0" dirty="0">
                <a:solidFill>
                  <a:schemeClr val="bg1"/>
                </a:solidFill>
                <a:effectLst/>
                <a:latin typeface="Cambria" panose="02040503050406030204" pitchFamily="18" charset="0"/>
              </a:rPr>
            </a:br>
            <a:r>
              <a:rPr lang="en-US" sz="2800" b="0" dirty="0">
                <a:solidFill>
                  <a:schemeClr val="bg1"/>
                </a:solidFill>
                <a:effectLst/>
                <a:latin typeface="Cambria" panose="02040503050406030204" pitchFamily="18" charset="0"/>
              </a:rPr>
              <a:t>Compare population.</a:t>
            </a:r>
            <a:br>
              <a:rPr lang="en-US" sz="2800" b="0" dirty="0">
                <a:solidFill>
                  <a:schemeClr val="bg1"/>
                </a:solidFill>
                <a:effectLst/>
                <a:latin typeface="Cambria" panose="02040503050406030204" pitchFamily="18" charset="0"/>
              </a:rPr>
            </a:br>
            <a:r>
              <a:rPr lang="en-US" sz="800" b="0" dirty="0">
                <a:solidFill>
                  <a:srgbClr val="DDDDFF"/>
                </a:solidFill>
                <a:effectLst/>
                <a:latin typeface="Cambria" panose="02040503050406030204" pitchFamily="18" charset="0"/>
              </a:rPr>
              <a:t>.</a:t>
            </a:r>
            <a:r>
              <a:rPr lang="en-US" sz="2800" b="0" dirty="0">
                <a:solidFill>
                  <a:schemeClr val="bg1"/>
                </a:solidFill>
                <a:effectLst/>
                <a:latin typeface="Cambria" panose="02040503050406030204" pitchFamily="18" charset="0"/>
              </a:rPr>
              <a:t/>
            </a:r>
            <a:br>
              <a:rPr lang="en-US" sz="2800" b="0" dirty="0">
                <a:solidFill>
                  <a:schemeClr val="bg1"/>
                </a:solidFill>
                <a:effectLst/>
                <a:latin typeface="Cambria" panose="02040503050406030204" pitchFamily="18" charset="0"/>
              </a:rPr>
            </a:br>
            <a:r>
              <a:rPr lang="en-US" sz="2600" b="0" dirty="0">
                <a:solidFill>
                  <a:schemeClr val="bg1"/>
                </a:solidFill>
                <a:effectLst/>
                <a:latin typeface="Cambria" panose="02040503050406030204" pitchFamily="18" charset="0"/>
              </a:rPr>
              <a:t>Compare having water bodies</a:t>
            </a:r>
            <a:br>
              <a:rPr lang="en-US" sz="2600" b="0" dirty="0">
                <a:solidFill>
                  <a:schemeClr val="bg1"/>
                </a:solidFill>
                <a:effectLst/>
                <a:latin typeface="Cambria" panose="02040503050406030204" pitchFamily="18" charset="0"/>
              </a:rPr>
            </a:br>
            <a:r>
              <a:rPr lang="en-US" sz="2600" b="0" dirty="0">
                <a:solidFill>
                  <a:schemeClr val="bg1"/>
                </a:solidFill>
                <a:effectLst/>
                <a:latin typeface="Cambria" panose="02040503050406030204" pitchFamily="18" charset="0"/>
              </a:rPr>
              <a:t>that help provide rainfall for farming.</a:t>
            </a:r>
            <a:br>
              <a:rPr lang="en-US" sz="2600" b="0" dirty="0">
                <a:solidFill>
                  <a:schemeClr val="bg1"/>
                </a:solidFill>
                <a:effectLst/>
                <a:latin typeface="Cambria" panose="02040503050406030204" pitchFamily="18" charset="0"/>
              </a:rPr>
            </a:br>
            <a:endParaRPr lang="en-US" sz="2600" b="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0496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lstStyle/>
          <a:p>
            <a:r>
              <a:rPr lang="en-US" dirty="0">
                <a:solidFill>
                  <a:schemeClr val="tx1"/>
                </a:solidFill>
              </a:rPr>
              <a:t>Section 2:</a:t>
            </a:r>
            <a:br>
              <a:rPr lang="en-US" dirty="0">
                <a:solidFill>
                  <a:schemeClr val="tx1"/>
                </a:solidFill>
              </a:rPr>
            </a:br>
            <a:r>
              <a:rPr lang="en-US" dirty="0">
                <a:solidFill>
                  <a:schemeClr val="tx1"/>
                </a:solidFill>
              </a:rPr>
              <a:t/>
            </a:r>
            <a:br>
              <a:rPr lang="en-US" dirty="0">
                <a:solidFill>
                  <a:schemeClr val="tx1"/>
                </a:solidFill>
              </a:rPr>
            </a:br>
            <a:r>
              <a:rPr lang="en-US" sz="3200" dirty="0">
                <a:solidFill>
                  <a:srgbClr val="FFFFFF"/>
                </a:solidFill>
                <a:effectLst/>
              </a:rPr>
              <a:t>China's major rivers</a:t>
            </a:r>
            <a:br>
              <a:rPr lang="en-US" sz="3200" dirty="0">
                <a:solidFill>
                  <a:srgbClr val="FFFFFF"/>
                </a:solidFill>
                <a:effectLst/>
              </a:rPr>
            </a:br>
            <a:r>
              <a:rPr lang="en-US" sz="3200" dirty="0">
                <a:solidFill>
                  <a:srgbClr val="FFFFFF"/>
                </a:solidFill>
                <a:effectLst/>
              </a:rPr>
              <a:t/>
            </a:r>
            <a:br>
              <a:rPr lang="en-US" sz="3200" dirty="0">
                <a:solidFill>
                  <a:srgbClr val="FFFFFF"/>
                </a:solidFill>
                <a:effectLst/>
              </a:rPr>
            </a:br>
            <a:r>
              <a:rPr lang="en-US" sz="3200" dirty="0">
                <a:solidFill>
                  <a:srgbClr val="FFFFFF"/>
                </a:solidFill>
                <a:effectLst/>
              </a:rPr>
              <a:t>China's major urban areas</a:t>
            </a:r>
            <a:br>
              <a:rPr lang="en-US" sz="3200" dirty="0">
                <a:solidFill>
                  <a:srgbClr val="FFFFFF"/>
                </a:solidFill>
                <a:effectLst/>
              </a:rPr>
            </a:br>
            <a:endParaRPr lang="en-US" sz="3200" dirty="0">
              <a:solidFill>
                <a:schemeClr val="tx1"/>
              </a:solidFill>
            </a:endParaRPr>
          </a:p>
        </p:txBody>
      </p:sp>
    </p:spTree>
    <p:extLst>
      <p:ext uri="{BB962C8B-B14F-4D97-AF65-F5344CB8AC3E}">
        <p14:creationId xmlns:p14="http://schemas.microsoft.com/office/powerpoint/2010/main" val="1507979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762000" y="77788"/>
            <a:ext cx="6705600" cy="760412"/>
          </a:xfrm>
          <a:prstGeom prst="wedgeRoundRectCallout">
            <a:avLst>
              <a:gd name="adj1" fmla="val 59476"/>
              <a:gd name="adj2" fmla="val 45566"/>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What China </a:t>
            </a:r>
            <a:r>
              <a:rPr lang="en-US" sz="2000" u="sng" dirty="0">
                <a:solidFill>
                  <a:srgbClr val="002060"/>
                </a:solidFill>
                <a:latin typeface="Arial" pitchFamily="34" charset="0"/>
                <a:cs typeface="Arial" pitchFamily="34" charset="0"/>
              </a:rPr>
              <a:t>does</a:t>
            </a:r>
            <a:r>
              <a:rPr lang="en-US" sz="2000" dirty="0">
                <a:solidFill>
                  <a:srgbClr val="002060"/>
                </a:solidFill>
                <a:latin typeface="Arial" pitchFamily="34" charset="0"/>
                <a:cs typeface="Arial" pitchFamily="34" charset="0"/>
              </a:rPr>
              <a:t> have is four major </a:t>
            </a:r>
            <a:r>
              <a:rPr lang="en-US" sz="2000" b="1" dirty="0">
                <a:solidFill>
                  <a:srgbClr val="002060"/>
                </a:solidFill>
                <a:latin typeface="Arial" pitchFamily="34" charset="0"/>
                <a:cs typeface="Arial" pitchFamily="34" charset="0"/>
              </a:rPr>
              <a:t>river systems</a:t>
            </a:r>
            <a:r>
              <a:rPr lang="en-US" sz="2000" dirty="0">
                <a:solidFill>
                  <a:srgbClr val="002060"/>
                </a:solidFill>
                <a:latin typeface="Arial" pitchFamily="34" charset="0"/>
                <a:cs typeface="Arial" pitchFamily="34" charset="0"/>
              </a:rPr>
              <a:t>.</a:t>
            </a:r>
          </a:p>
        </p:txBody>
      </p:sp>
      <p:sp>
        <p:nvSpPr>
          <p:cNvPr id="6" name="Rounded Rectangular Callout 5"/>
          <p:cNvSpPr/>
          <p:nvPr/>
        </p:nvSpPr>
        <p:spPr>
          <a:xfrm>
            <a:off x="6492240" y="1066800"/>
            <a:ext cx="2089874" cy="940586"/>
          </a:xfrm>
          <a:prstGeom prst="wedgeRoundRectCallout">
            <a:avLst>
              <a:gd name="adj1" fmla="val -65047"/>
              <a:gd name="adj2" fmla="val -40241"/>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The </a:t>
            </a:r>
            <a:r>
              <a:rPr lang="en-US" sz="2000" b="1" dirty="0">
                <a:solidFill>
                  <a:srgbClr val="002060"/>
                </a:solidFill>
                <a:latin typeface="Arial" pitchFamily="34" charset="0"/>
                <a:cs typeface="Arial" pitchFamily="34" charset="0"/>
              </a:rPr>
              <a:t>Amur</a:t>
            </a:r>
          </a:p>
          <a:p>
            <a:pPr algn="ctr"/>
            <a:r>
              <a:rPr lang="en-US" sz="1600" dirty="0">
                <a:solidFill>
                  <a:srgbClr val="002060"/>
                </a:solidFill>
                <a:latin typeface="Arial" pitchFamily="34" charset="0"/>
                <a:cs typeface="Arial" pitchFamily="34" charset="0"/>
              </a:rPr>
              <a:t>on the border</a:t>
            </a:r>
          </a:p>
          <a:p>
            <a:pPr algn="ctr"/>
            <a:r>
              <a:rPr lang="en-US" sz="1600" dirty="0">
                <a:solidFill>
                  <a:srgbClr val="002060"/>
                </a:solidFill>
                <a:latin typeface="Arial" pitchFamily="34" charset="0"/>
                <a:cs typeface="Arial" pitchFamily="34" charset="0"/>
              </a:rPr>
              <a:t> with Russia.</a:t>
            </a:r>
          </a:p>
        </p:txBody>
      </p:sp>
      <p:sp>
        <p:nvSpPr>
          <p:cNvPr id="7" name="Rounded Rectangular Callout 6"/>
          <p:cNvSpPr/>
          <p:nvPr/>
        </p:nvSpPr>
        <p:spPr>
          <a:xfrm>
            <a:off x="6400799" y="2362200"/>
            <a:ext cx="2593933" cy="1219200"/>
          </a:xfrm>
          <a:prstGeom prst="wedgeRoundRectCallout">
            <a:avLst>
              <a:gd name="adj1" fmla="val -100368"/>
              <a:gd name="adj2" fmla="val -1516"/>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The </a:t>
            </a:r>
            <a:r>
              <a:rPr lang="en-US" sz="2000" b="1" dirty="0">
                <a:solidFill>
                  <a:srgbClr val="002060"/>
                </a:solidFill>
                <a:latin typeface="Arial" pitchFamily="34" charset="0"/>
                <a:cs typeface="Arial" pitchFamily="34" charset="0"/>
              </a:rPr>
              <a:t>Huang He </a:t>
            </a:r>
            <a:r>
              <a:rPr lang="en-US" sz="2000" dirty="0">
                <a:solidFill>
                  <a:srgbClr val="002060"/>
                </a:solidFill>
                <a:latin typeface="Arial" pitchFamily="34" charset="0"/>
                <a:cs typeface="Arial" pitchFamily="34" charset="0"/>
              </a:rPr>
              <a:t>-</a:t>
            </a:r>
          </a:p>
          <a:p>
            <a:pPr algn="ctr"/>
            <a:r>
              <a:rPr lang="en-US" dirty="0">
                <a:solidFill>
                  <a:srgbClr val="002060"/>
                </a:solidFill>
                <a:latin typeface="Arial" pitchFamily="34" charset="0"/>
                <a:cs typeface="Arial" pitchFamily="34" charset="0"/>
              </a:rPr>
              <a:t>“He” means </a:t>
            </a:r>
          </a:p>
          <a:p>
            <a:pPr algn="ctr"/>
            <a:r>
              <a:rPr lang="en-US" dirty="0">
                <a:solidFill>
                  <a:srgbClr val="002060"/>
                </a:solidFill>
                <a:latin typeface="Arial" pitchFamily="34" charset="0"/>
                <a:cs typeface="Arial" pitchFamily="34" charset="0"/>
              </a:rPr>
              <a:t>  muddy river.</a:t>
            </a:r>
          </a:p>
        </p:txBody>
      </p:sp>
      <p:sp>
        <p:nvSpPr>
          <p:cNvPr id="8" name="Rounded Rectangular Callout 7"/>
          <p:cNvSpPr/>
          <p:nvPr/>
        </p:nvSpPr>
        <p:spPr>
          <a:xfrm>
            <a:off x="6067514" y="3810000"/>
            <a:ext cx="2927218" cy="1219200"/>
          </a:xfrm>
          <a:prstGeom prst="wedgeRoundRectCallout">
            <a:avLst>
              <a:gd name="adj1" fmla="val -88095"/>
              <a:gd name="adj2" fmla="val -44273"/>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The </a:t>
            </a:r>
            <a:r>
              <a:rPr lang="en-US" sz="2000" b="1" dirty="0">
                <a:solidFill>
                  <a:srgbClr val="002060"/>
                </a:solidFill>
                <a:latin typeface="Arial" pitchFamily="34" charset="0"/>
                <a:cs typeface="Arial" pitchFamily="34" charset="0"/>
              </a:rPr>
              <a:t>Yangtze Jiang</a:t>
            </a:r>
            <a:r>
              <a:rPr lang="en-US" sz="2000" dirty="0">
                <a:solidFill>
                  <a:srgbClr val="002060"/>
                </a:solidFill>
                <a:latin typeface="Arial" pitchFamily="34" charset="0"/>
                <a:cs typeface="Arial" pitchFamily="34" charset="0"/>
              </a:rPr>
              <a:t> -</a:t>
            </a:r>
          </a:p>
          <a:p>
            <a:pPr algn="ctr"/>
            <a:r>
              <a:rPr lang="en-US" dirty="0">
                <a:solidFill>
                  <a:srgbClr val="002060"/>
                </a:solidFill>
                <a:latin typeface="Arial" pitchFamily="34" charset="0"/>
                <a:cs typeface="Arial" pitchFamily="34" charset="0"/>
              </a:rPr>
              <a:t>“Jiang” means</a:t>
            </a:r>
          </a:p>
          <a:p>
            <a:pPr algn="ctr"/>
            <a:r>
              <a:rPr lang="en-US" dirty="0">
                <a:solidFill>
                  <a:srgbClr val="002060"/>
                </a:solidFill>
                <a:latin typeface="Arial" pitchFamily="34" charset="0"/>
                <a:cs typeface="Arial" pitchFamily="34" charset="0"/>
              </a:rPr>
              <a:t>  clear blue river.</a:t>
            </a:r>
          </a:p>
        </p:txBody>
      </p:sp>
      <p:sp>
        <p:nvSpPr>
          <p:cNvPr id="9" name="Rounded Rectangular Callout 8"/>
          <p:cNvSpPr/>
          <p:nvPr/>
        </p:nvSpPr>
        <p:spPr>
          <a:xfrm>
            <a:off x="6067514" y="5257800"/>
            <a:ext cx="2695486" cy="1371600"/>
          </a:xfrm>
          <a:prstGeom prst="wedgeRoundRectCallout">
            <a:avLst>
              <a:gd name="adj1" fmla="val -96969"/>
              <a:gd name="adj2" fmla="val -68105"/>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The </a:t>
            </a:r>
            <a:r>
              <a:rPr lang="en-US" sz="2000" b="1" dirty="0">
                <a:solidFill>
                  <a:srgbClr val="002060"/>
                </a:solidFill>
                <a:latin typeface="Arial" pitchFamily="34" charset="0"/>
                <a:cs typeface="Arial" pitchFamily="34" charset="0"/>
              </a:rPr>
              <a:t>Zhu Jiang </a:t>
            </a:r>
            <a:r>
              <a:rPr lang="en-US" sz="2000" dirty="0">
                <a:solidFill>
                  <a:srgbClr val="002060"/>
                </a:solidFill>
                <a:latin typeface="Arial" pitchFamily="34" charset="0"/>
                <a:cs typeface="Arial" pitchFamily="34" charset="0"/>
              </a:rPr>
              <a:t>-</a:t>
            </a:r>
            <a:endParaRPr lang="en-US" sz="2000" b="1" dirty="0">
              <a:solidFill>
                <a:srgbClr val="002060"/>
              </a:solidFill>
              <a:latin typeface="Arial" pitchFamily="34" charset="0"/>
              <a:cs typeface="Arial" pitchFamily="34" charset="0"/>
            </a:endParaRPr>
          </a:p>
          <a:p>
            <a:pPr algn="ctr"/>
            <a:r>
              <a:rPr lang="en-US" sz="1600" dirty="0">
                <a:solidFill>
                  <a:srgbClr val="002060"/>
                </a:solidFill>
                <a:latin typeface="Arial" pitchFamily="34" charset="0"/>
                <a:cs typeface="Arial" pitchFamily="34" charset="0"/>
              </a:rPr>
              <a:t>(also known</a:t>
            </a:r>
          </a:p>
          <a:p>
            <a:pPr algn="ctr"/>
            <a:r>
              <a:rPr lang="en-US" sz="1600" dirty="0">
                <a:solidFill>
                  <a:srgbClr val="002060"/>
                </a:solidFill>
                <a:latin typeface="Arial" pitchFamily="34" charset="0"/>
                <a:cs typeface="Arial" pitchFamily="34" charset="0"/>
              </a:rPr>
              <a:t>by an English name, </a:t>
            </a:r>
          </a:p>
          <a:p>
            <a:pPr algn="ctr"/>
            <a:r>
              <a:rPr lang="en-US" sz="1600" dirty="0">
                <a:solidFill>
                  <a:srgbClr val="002060"/>
                </a:solidFill>
                <a:latin typeface="Arial" pitchFamily="34" charset="0"/>
                <a:cs typeface="Arial" pitchFamily="34" charset="0"/>
              </a:rPr>
              <a:t> the  </a:t>
            </a:r>
            <a:r>
              <a:rPr lang="en-US" sz="1600" b="1" dirty="0">
                <a:solidFill>
                  <a:srgbClr val="002060"/>
                </a:solidFill>
                <a:latin typeface="Arial" pitchFamily="34" charset="0"/>
                <a:cs typeface="Arial" pitchFamily="34" charset="0"/>
              </a:rPr>
              <a:t>Pearl River</a:t>
            </a:r>
            <a:r>
              <a:rPr lang="en-US" sz="1600" dirty="0">
                <a:solidFill>
                  <a:srgbClr val="002060"/>
                </a:solidFill>
                <a:latin typeface="Arial" pitchFamily="34" charset="0"/>
                <a:cs typeface="Arial" pitchFamily="34" charset="0"/>
              </a:rPr>
              <a:t>).</a:t>
            </a:r>
          </a:p>
        </p:txBody>
      </p:sp>
      <p:sp>
        <p:nvSpPr>
          <p:cNvPr id="10" name="TextBox 9"/>
          <p:cNvSpPr txBox="1"/>
          <p:nvPr/>
        </p:nvSpPr>
        <p:spPr>
          <a:xfrm>
            <a:off x="1600200" y="867679"/>
            <a:ext cx="2933700" cy="1338828"/>
          </a:xfrm>
          <a:prstGeom prst="rect">
            <a:avLst/>
          </a:prstGeom>
          <a:solidFill>
            <a:schemeClr val="tx1"/>
          </a:solidFill>
          <a:ln w="22225">
            <a:solidFill>
              <a:srgbClr val="00B0F0"/>
            </a:solidFill>
          </a:ln>
        </p:spPr>
        <p:txBody>
          <a:bodyPr wrap="square" rtlCol="0">
            <a:spAutoFit/>
          </a:bodyPr>
          <a:lstStyle/>
          <a:p>
            <a:pPr algn="ctr"/>
            <a:endParaRPr lang="en-US" sz="1000" dirty="0"/>
          </a:p>
          <a:p>
            <a:pPr algn="ctr"/>
            <a:r>
              <a:rPr lang="en-US" sz="2100" b="1" dirty="0">
                <a:solidFill>
                  <a:srgbClr val="0000CC"/>
                </a:solidFill>
              </a:rPr>
              <a:t>Label four rivers</a:t>
            </a:r>
          </a:p>
          <a:p>
            <a:pPr algn="ctr"/>
            <a:r>
              <a:rPr lang="en-US" sz="2100" b="1" dirty="0">
                <a:solidFill>
                  <a:srgbClr val="0000CC"/>
                </a:solidFill>
              </a:rPr>
              <a:t>on an outline map</a:t>
            </a:r>
          </a:p>
          <a:p>
            <a:pPr algn="ctr"/>
            <a:r>
              <a:rPr lang="en-US" sz="2100" b="1" dirty="0">
                <a:solidFill>
                  <a:srgbClr val="0000CC"/>
                </a:solidFill>
              </a:rPr>
              <a:t>of China.</a:t>
            </a:r>
          </a:p>
          <a:p>
            <a:pPr algn="ctr"/>
            <a:endParaRPr lang="en-US" sz="800" dirty="0">
              <a:solidFill>
                <a:srgbClr val="0000CC"/>
              </a:solidFill>
            </a:endParaRPr>
          </a:p>
        </p:txBody>
      </p:sp>
    </p:spTree>
    <p:extLst>
      <p:ext uri="{BB962C8B-B14F-4D97-AF65-F5344CB8AC3E}">
        <p14:creationId xmlns:p14="http://schemas.microsoft.com/office/powerpoint/2010/main" val="15010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609600" y="77788"/>
            <a:ext cx="8115300" cy="760412"/>
          </a:xfrm>
          <a:prstGeom prst="wedgeRoundRectCallout">
            <a:avLst>
              <a:gd name="adj1" fmla="val 41382"/>
              <a:gd name="adj2" fmla="val 86533"/>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The </a:t>
            </a:r>
            <a:r>
              <a:rPr lang="en-US" sz="2000" b="1" dirty="0">
                <a:solidFill>
                  <a:srgbClr val="002060"/>
                </a:solidFill>
                <a:latin typeface="Arial" pitchFamily="34" charset="0"/>
                <a:cs typeface="Arial" pitchFamily="34" charset="0"/>
              </a:rPr>
              <a:t>floodplains of the Huang He </a:t>
            </a:r>
            <a:r>
              <a:rPr lang="en-US" sz="2000" dirty="0">
                <a:solidFill>
                  <a:srgbClr val="002060"/>
                </a:solidFill>
                <a:latin typeface="Arial" pitchFamily="34" charset="0"/>
                <a:cs typeface="Arial" pitchFamily="34" charset="0"/>
              </a:rPr>
              <a:t>have had</a:t>
            </a:r>
          </a:p>
          <a:p>
            <a:pPr algn="ctr"/>
            <a:r>
              <a:rPr lang="en-US" sz="2000" dirty="0">
                <a:solidFill>
                  <a:srgbClr val="002060"/>
                </a:solidFill>
                <a:latin typeface="Arial" pitchFamily="34" charset="0"/>
                <a:cs typeface="Arial" pitchFamily="34" charset="0"/>
              </a:rPr>
              <a:t>large populations throughout Chinese history.</a:t>
            </a:r>
          </a:p>
        </p:txBody>
      </p:sp>
      <p:sp>
        <p:nvSpPr>
          <p:cNvPr id="7" name="Rounded Rectangular Callout 6"/>
          <p:cNvSpPr/>
          <p:nvPr/>
        </p:nvSpPr>
        <p:spPr>
          <a:xfrm>
            <a:off x="6400800" y="1219200"/>
            <a:ext cx="2514600" cy="2057400"/>
          </a:xfrm>
          <a:prstGeom prst="wedgeRoundRectCallout">
            <a:avLst>
              <a:gd name="adj1" fmla="val -116341"/>
              <a:gd name="adj2" fmla="val 49619"/>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The old capitals</a:t>
            </a:r>
          </a:p>
          <a:p>
            <a:pPr algn="ctr"/>
            <a:r>
              <a:rPr lang="en-US" sz="2000" dirty="0">
                <a:solidFill>
                  <a:srgbClr val="002060"/>
                </a:solidFill>
                <a:latin typeface="Arial" pitchFamily="34" charset="0"/>
                <a:cs typeface="Arial" pitchFamily="34" charset="0"/>
              </a:rPr>
              <a:t>of </a:t>
            </a:r>
            <a:r>
              <a:rPr lang="en-US" sz="2000" b="1" i="1" u="sng" dirty="0">
                <a:solidFill>
                  <a:srgbClr val="002060"/>
                </a:solidFill>
                <a:latin typeface="Arial" pitchFamily="34" charset="0"/>
                <a:cs typeface="Arial" pitchFamily="34" charset="0"/>
              </a:rPr>
              <a:t>Luoyang</a:t>
            </a:r>
            <a:r>
              <a:rPr lang="en-US" sz="2000" dirty="0">
                <a:solidFill>
                  <a:srgbClr val="002060"/>
                </a:solidFill>
                <a:latin typeface="Arial" pitchFamily="34" charset="0"/>
                <a:cs typeface="Arial" pitchFamily="34" charset="0"/>
              </a:rPr>
              <a:t> </a:t>
            </a:r>
          </a:p>
          <a:p>
            <a:pPr algn="ctr"/>
            <a:r>
              <a:rPr lang="en-US" sz="2000" dirty="0">
                <a:solidFill>
                  <a:srgbClr val="002060"/>
                </a:solidFill>
                <a:latin typeface="Arial" pitchFamily="34" charset="0"/>
                <a:cs typeface="Arial" pitchFamily="34" charset="0"/>
              </a:rPr>
              <a:t>and </a:t>
            </a:r>
            <a:r>
              <a:rPr lang="en-US" sz="2000" b="1" i="1" u="sng" dirty="0">
                <a:solidFill>
                  <a:srgbClr val="002060"/>
                </a:solidFill>
                <a:latin typeface="Arial" pitchFamily="34" charset="0"/>
                <a:cs typeface="Arial" pitchFamily="34" charset="0"/>
              </a:rPr>
              <a:t>Xi’an</a:t>
            </a:r>
          </a:p>
          <a:p>
            <a:pPr algn="ctr"/>
            <a:r>
              <a:rPr lang="en-US" sz="2000" dirty="0">
                <a:solidFill>
                  <a:srgbClr val="002060"/>
                </a:solidFill>
                <a:latin typeface="Arial" pitchFamily="34" charset="0"/>
                <a:cs typeface="Arial" pitchFamily="34" charset="0"/>
              </a:rPr>
              <a:t>are on the </a:t>
            </a:r>
          </a:p>
          <a:p>
            <a:pPr algn="ctr"/>
            <a:r>
              <a:rPr lang="en-US" sz="2000" b="1" dirty="0">
                <a:solidFill>
                  <a:srgbClr val="002060"/>
                </a:solidFill>
                <a:latin typeface="Arial" pitchFamily="34" charset="0"/>
                <a:cs typeface="Arial" pitchFamily="34" charset="0"/>
              </a:rPr>
              <a:t>Huang He</a:t>
            </a:r>
            <a:r>
              <a:rPr lang="en-US" sz="2000" dirty="0">
                <a:solidFill>
                  <a:srgbClr val="002060"/>
                </a:solidFill>
                <a:latin typeface="Arial" pitchFamily="34" charset="0"/>
                <a:cs typeface="Arial" pitchFamily="34" charset="0"/>
              </a:rPr>
              <a:t>.</a:t>
            </a:r>
          </a:p>
        </p:txBody>
      </p:sp>
      <p:sp>
        <p:nvSpPr>
          <p:cNvPr id="11" name="TextBox 10"/>
          <p:cNvSpPr txBox="1"/>
          <p:nvPr/>
        </p:nvSpPr>
        <p:spPr>
          <a:xfrm>
            <a:off x="6553200" y="3429000"/>
            <a:ext cx="2486809" cy="2262158"/>
          </a:xfrm>
          <a:prstGeom prst="rect">
            <a:avLst/>
          </a:prstGeom>
          <a:solidFill>
            <a:schemeClr val="tx1"/>
          </a:solidFill>
          <a:ln w="22225">
            <a:solidFill>
              <a:schemeClr val="bg1"/>
            </a:solidFill>
          </a:ln>
        </p:spPr>
        <p:txBody>
          <a:bodyPr wrap="square" rtlCol="0">
            <a:spAutoFit/>
          </a:bodyPr>
          <a:lstStyle/>
          <a:p>
            <a:pPr algn="ctr"/>
            <a:endParaRPr lang="en-US" dirty="0"/>
          </a:p>
          <a:p>
            <a:pPr algn="ctr"/>
            <a:r>
              <a:rPr lang="en-US" sz="2100" b="1" dirty="0">
                <a:solidFill>
                  <a:srgbClr val="0000CC"/>
                </a:solidFill>
              </a:rPr>
              <a:t>Place the </a:t>
            </a:r>
            <a:br>
              <a:rPr lang="en-US" sz="2100" b="1" dirty="0">
                <a:solidFill>
                  <a:srgbClr val="0000CC"/>
                </a:solidFill>
              </a:rPr>
            </a:br>
            <a:r>
              <a:rPr lang="en-US" sz="2100" b="1" dirty="0">
                <a:solidFill>
                  <a:srgbClr val="0000CC"/>
                </a:solidFill>
              </a:rPr>
              <a:t>2 ancient </a:t>
            </a:r>
            <a:br>
              <a:rPr lang="en-US" sz="2100" b="1" dirty="0">
                <a:solidFill>
                  <a:srgbClr val="0000CC"/>
                </a:solidFill>
              </a:rPr>
            </a:br>
            <a:r>
              <a:rPr lang="en-US" sz="2100" b="1" dirty="0">
                <a:solidFill>
                  <a:srgbClr val="0000CC"/>
                </a:solidFill>
              </a:rPr>
              <a:t>capital cities</a:t>
            </a:r>
          </a:p>
          <a:p>
            <a:pPr algn="ctr"/>
            <a:r>
              <a:rPr lang="en-US" sz="2100" b="1" dirty="0">
                <a:solidFill>
                  <a:srgbClr val="0000CC"/>
                </a:solidFill>
              </a:rPr>
              <a:t>on the outline</a:t>
            </a:r>
            <a:br>
              <a:rPr lang="en-US" sz="2100" b="1" dirty="0">
                <a:solidFill>
                  <a:srgbClr val="0000CC"/>
                </a:solidFill>
              </a:rPr>
            </a:br>
            <a:r>
              <a:rPr lang="en-US" sz="2100" b="1" dirty="0">
                <a:solidFill>
                  <a:srgbClr val="0000CC"/>
                </a:solidFill>
              </a:rPr>
              <a:t>map of China.</a:t>
            </a:r>
          </a:p>
          <a:p>
            <a:pPr algn="ctr"/>
            <a:endParaRPr lang="en-US" dirty="0"/>
          </a:p>
        </p:txBody>
      </p:sp>
    </p:spTree>
    <p:extLst>
      <p:ext uri="{BB962C8B-B14F-4D97-AF65-F5344CB8AC3E}">
        <p14:creationId xmlns:p14="http://schemas.microsoft.com/office/powerpoint/2010/main" val="9555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609600" y="77788"/>
            <a:ext cx="7772400" cy="912812"/>
          </a:xfrm>
          <a:prstGeom prst="wedgeRoundRectCallout">
            <a:avLst>
              <a:gd name="adj1" fmla="val 50078"/>
              <a:gd name="adj2" fmla="val 8723"/>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The </a:t>
            </a:r>
            <a:r>
              <a:rPr lang="en-US" sz="2000" b="1" dirty="0">
                <a:solidFill>
                  <a:srgbClr val="002060"/>
                </a:solidFill>
                <a:latin typeface="Arial" pitchFamily="34" charset="0"/>
                <a:cs typeface="Arial" pitchFamily="34" charset="0"/>
              </a:rPr>
              <a:t>floodplains of the Yangtze </a:t>
            </a:r>
            <a:r>
              <a:rPr lang="en-US" sz="2000" dirty="0">
                <a:solidFill>
                  <a:srgbClr val="002060"/>
                </a:solidFill>
                <a:latin typeface="Arial" pitchFamily="34" charset="0"/>
                <a:cs typeface="Arial" pitchFamily="34" charset="0"/>
              </a:rPr>
              <a:t>and</a:t>
            </a:r>
            <a:r>
              <a:rPr lang="en-US" sz="2000" b="1" dirty="0">
                <a:solidFill>
                  <a:srgbClr val="002060"/>
                </a:solidFill>
                <a:latin typeface="Arial" pitchFamily="34" charset="0"/>
                <a:cs typeface="Arial" pitchFamily="34" charset="0"/>
              </a:rPr>
              <a:t> Pearl Rivers </a:t>
            </a:r>
            <a:r>
              <a:rPr lang="en-US" sz="2000" dirty="0">
                <a:solidFill>
                  <a:srgbClr val="002060"/>
                </a:solidFill>
                <a:latin typeface="Arial" pitchFamily="34" charset="0"/>
                <a:cs typeface="Arial" pitchFamily="34" charset="0"/>
              </a:rPr>
              <a:t>also</a:t>
            </a:r>
            <a:r>
              <a:rPr lang="en-US" sz="2000" b="1" dirty="0">
                <a:solidFill>
                  <a:srgbClr val="002060"/>
                </a:solidFill>
                <a:latin typeface="Arial" pitchFamily="34" charset="0"/>
                <a:cs typeface="Arial" pitchFamily="34" charset="0"/>
              </a:rPr>
              <a:t/>
            </a:r>
            <a:br>
              <a:rPr lang="en-US" sz="2000" b="1" dirty="0">
                <a:solidFill>
                  <a:srgbClr val="002060"/>
                </a:solidFill>
                <a:latin typeface="Arial" pitchFamily="34" charset="0"/>
                <a:cs typeface="Arial" pitchFamily="34" charset="0"/>
              </a:rPr>
            </a:br>
            <a:r>
              <a:rPr lang="en-US" sz="2000" dirty="0">
                <a:solidFill>
                  <a:srgbClr val="002060"/>
                </a:solidFill>
                <a:latin typeface="Arial" pitchFamily="34" charset="0"/>
                <a:cs typeface="Arial" pitchFamily="34" charset="0"/>
              </a:rPr>
              <a:t>have had large populations throughout Chinese history.</a:t>
            </a:r>
          </a:p>
        </p:txBody>
      </p:sp>
      <p:sp>
        <p:nvSpPr>
          <p:cNvPr id="8" name="Rounded Rectangular Callout 7"/>
          <p:cNvSpPr/>
          <p:nvPr/>
        </p:nvSpPr>
        <p:spPr>
          <a:xfrm>
            <a:off x="6127157" y="3733800"/>
            <a:ext cx="2746333" cy="1257300"/>
          </a:xfrm>
          <a:prstGeom prst="wedgeRoundRectCallout">
            <a:avLst>
              <a:gd name="adj1" fmla="val -80825"/>
              <a:gd name="adj2" fmla="val -51354"/>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Four great cities</a:t>
            </a:r>
          </a:p>
          <a:p>
            <a:pPr algn="ctr"/>
            <a:r>
              <a:rPr lang="en-US" sz="2000" dirty="0">
                <a:solidFill>
                  <a:srgbClr val="002060"/>
                </a:solidFill>
                <a:latin typeface="Arial" pitchFamily="34" charset="0"/>
                <a:cs typeface="Arial" pitchFamily="34" charset="0"/>
              </a:rPr>
              <a:t>are spaced along</a:t>
            </a:r>
          </a:p>
          <a:p>
            <a:pPr algn="ctr"/>
            <a:r>
              <a:rPr lang="en-US" sz="2000" dirty="0">
                <a:solidFill>
                  <a:srgbClr val="002060"/>
                </a:solidFill>
                <a:latin typeface="Arial" pitchFamily="34" charset="0"/>
                <a:cs typeface="Arial" pitchFamily="34" charset="0"/>
              </a:rPr>
              <a:t>the </a:t>
            </a:r>
            <a:r>
              <a:rPr lang="en-US" sz="2000" b="1" dirty="0">
                <a:solidFill>
                  <a:srgbClr val="002060"/>
                </a:solidFill>
                <a:latin typeface="Arial" pitchFamily="34" charset="0"/>
                <a:cs typeface="Arial" pitchFamily="34" charset="0"/>
              </a:rPr>
              <a:t>Yangtze</a:t>
            </a:r>
            <a:r>
              <a:rPr lang="en-US" sz="2000" dirty="0">
                <a:solidFill>
                  <a:srgbClr val="002060"/>
                </a:solidFill>
                <a:latin typeface="Arial" pitchFamily="34" charset="0"/>
                <a:cs typeface="Arial" pitchFamily="34" charset="0"/>
              </a:rPr>
              <a:t>.</a:t>
            </a:r>
          </a:p>
        </p:txBody>
      </p:sp>
      <p:sp>
        <p:nvSpPr>
          <p:cNvPr id="9" name="Rounded Rectangular Callout 8"/>
          <p:cNvSpPr/>
          <p:nvPr/>
        </p:nvSpPr>
        <p:spPr>
          <a:xfrm>
            <a:off x="5365660" y="5344506"/>
            <a:ext cx="3429000" cy="1143000"/>
          </a:xfrm>
          <a:prstGeom prst="wedgeRoundRectCallout">
            <a:avLst>
              <a:gd name="adj1" fmla="val -65495"/>
              <a:gd name="adj2" fmla="val -61376"/>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Arial" pitchFamily="34" charset="0"/>
                <a:cs typeface="Arial" pitchFamily="34" charset="0"/>
              </a:rPr>
              <a:t>Guangzhou </a:t>
            </a:r>
            <a:r>
              <a:rPr lang="en-US" sz="1600" dirty="0">
                <a:solidFill>
                  <a:srgbClr val="002060"/>
                </a:solidFill>
                <a:latin typeface="Arial" pitchFamily="34" charset="0"/>
                <a:cs typeface="Arial" pitchFamily="34" charset="0"/>
              </a:rPr>
              <a:t>(Canton) and</a:t>
            </a:r>
          </a:p>
          <a:p>
            <a:pPr algn="ctr"/>
            <a:r>
              <a:rPr lang="en-US" sz="2000" dirty="0">
                <a:solidFill>
                  <a:srgbClr val="002060"/>
                </a:solidFill>
                <a:latin typeface="Arial" pitchFamily="34" charset="0"/>
                <a:cs typeface="Arial" pitchFamily="34" charset="0"/>
              </a:rPr>
              <a:t>Hong Kong are near</a:t>
            </a:r>
          </a:p>
          <a:p>
            <a:pPr algn="ctr"/>
            <a:r>
              <a:rPr lang="en-US" sz="2000" dirty="0">
                <a:solidFill>
                  <a:srgbClr val="002060"/>
                </a:solidFill>
                <a:latin typeface="Arial" pitchFamily="34" charset="0"/>
                <a:cs typeface="Arial" pitchFamily="34" charset="0"/>
              </a:rPr>
              <a:t>the mouth of the </a:t>
            </a:r>
            <a:r>
              <a:rPr lang="en-US" sz="2000" b="1" dirty="0">
                <a:solidFill>
                  <a:srgbClr val="002060"/>
                </a:solidFill>
                <a:latin typeface="Arial" pitchFamily="34" charset="0"/>
                <a:cs typeface="Arial" pitchFamily="34" charset="0"/>
              </a:rPr>
              <a:t>Pearl</a:t>
            </a:r>
            <a:r>
              <a:rPr lang="en-US" sz="2000"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20533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7" name="Oval 6"/>
          <p:cNvSpPr/>
          <p:nvPr/>
        </p:nvSpPr>
        <p:spPr>
          <a:xfrm>
            <a:off x="5452216" y="3572854"/>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75816" y="397094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07308" y="488071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724400" y="2404216"/>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5013533" y="5092936"/>
            <a:ext cx="1692067" cy="705740"/>
          </a:xfrm>
          <a:prstGeom prst="wedgeRoundRectCallout">
            <a:avLst>
              <a:gd name="adj1" fmla="val -55828"/>
              <a:gd name="adj2" fmla="val -64221"/>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Guangzhou,</a:t>
            </a:r>
          </a:p>
          <a:p>
            <a:pPr algn="ctr"/>
            <a:r>
              <a:rPr lang="en-US" sz="2000" dirty="0">
                <a:solidFill>
                  <a:srgbClr val="800000"/>
                </a:solidFill>
                <a:latin typeface="Arial" pitchFamily="34" charset="0"/>
                <a:cs typeface="Arial" pitchFamily="34" charset="0"/>
              </a:rPr>
              <a:t>Hong Kong</a:t>
            </a:r>
          </a:p>
        </p:txBody>
      </p:sp>
      <p:sp>
        <p:nvSpPr>
          <p:cNvPr id="12" name="Rounded Rectangular Callout 11"/>
          <p:cNvSpPr/>
          <p:nvPr/>
        </p:nvSpPr>
        <p:spPr>
          <a:xfrm>
            <a:off x="1905000" y="3566622"/>
            <a:ext cx="1524000" cy="469664"/>
          </a:xfrm>
          <a:prstGeom prst="wedgeRoundRectCallout">
            <a:avLst>
              <a:gd name="adj1" fmla="val 74860"/>
              <a:gd name="adj2" fmla="val 38338"/>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Chongqing</a:t>
            </a:r>
          </a:p>
        </p:txBody>
      </p:sp>
      <p:sp>
        <p:nvSpPr>
          <p:cNvPr id="13" name="Rounded Rectangular Callout 12"/>
          <p:cNvSpPr/>
          <p:nvPr/>
        </p:nvSpPr>
        <p:spPr>
          <a:xfrm>
            <a:off x="5829830" y="3452002"/>
            <a:ext cx="1623702" cy="705740"/>
          </a:xfrm>
          <a:prstGeom prst="wedgeRoundRectCallout">
            <a:avLst>
              <a:gd name="adj1" fmla="val -59383"/>
              <a:gd name="adj2" fmla="val -7536"/>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Nanjing,</a:t>
            </a:r>
          </a:p>
          <a:p>
            <a:pPr algn="ctr"/>
            <a:r>
              <a:rPr lang="en-US" sz="2000" dirty="0">
                <a:solidFill>
                  <a:srgbClr val="800000"/>
                </a:solidFill>
                <a:latin typeface="Arial" pitchFamily="34" charset="0"/>
                <a:cs typeface="Arial" pitchFamily="34" charset="0"/>
              </a:rPr>
              <a:t>Shanghai</a:t>
            </a:r>
          </a:p>
        </p:txBody>
      </p:sp>
      <p:sp>
        <p:nvSpPr>
          <p:cNvPr id="14" name="Rounded Rectangular Callout 13"/>
          <p:cNvSpPr/>
          <p:nvPr/>
        </p:nvSpPr>
        <p:spPr>
          <a:xfrm>
            <a:off x="3619500" y="1909984"/>
            <a:ext cx="1104900" cy="477140"/>
          </a:xfrm>
          <a:prstGeom prst="wedgeRoundRectCallout">
            <a:avLst>
              <a:gd name="adj1" fmla="val 56196"/>
              <a:gd name="adj2" fmla="val 70405"/>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Beijing</a:t>
            </a:r>
          </a:p>
        </p:txBody>
      </p:sp>
      <p:sp>
        <p:nvSpPr>
          <p:cNvPr id="16" name="Oval 15"/>
          <p:cNvSpPr/>
          <p:nvPr/>
        </p:nvSpPr>
        <p:spPr>
          <a:xfrm>
            <a:off x="5212934" y="355045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07308" y="4751817"/>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228600" y="77788"/>
            <a:ext cx="4343400" cy="1235964"/>
          </a:xfrm>
          <a:prstGeom prst="wedgeRoundRectCallout">
            <a:avLst>
              <a:gd name="adj1" fmla="val -337"/>
              <a:gd name="adj2" fmla="val 49533"/>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Today, there are four major</a:t>
            </a:r>
          </a:p>
          <a:p>
            <a:pPr algn="ctr"/>
            <a:r>
              <a:rPr lang="en-US" sz="2000" b="1" dirty="0">
                <a:solidFill>
                  <a:srgbClr val="800000"/>
                </a:solidFill>
                <a:latin typeface="Arial" pitchFamily="34" charset="0"/>
                <a:cs typeface="Arial" pitchFamily="34" charset="0"/>
              </a:rPr>
              <a:t>urban areas</a:t>
            </a: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with especially large populations.</a:t>
            </a:r>
          </a:p>
        </p:txBody>
      </p:sp>
      <p:sp>
        <p:nvSpPr>
          <p:cNvPr id="18" name="TextBox 17"/>
          <p:cNvSpPr txBox="1"/>
          <p:nvPr/>
        </p:nvSpPr>
        <p:spPr>
          <a:xfrm>
            <a:off x="6641680" y="1322963"/>
            <a:ext cx="2349919" cy="1938992"/>
          </a:xfrm>
          <a:prstGeom prst="rect">
            <a:avLst/>
          </a:prstGeom>
          <a:solidFill>
            <a:schemeClr val="tx1"/>
          </a:solidFill>
          <a:ln w="22225">
            <a:solidFill>
              <a:schemeClr val="bg1"/>
            </a:solidFill>
          </a:ln>
        </p:spPr>
        <p:txBody>
          <a:bodyPr wrap="square" rtlCol="0">
            <a:spAutoFit/>
          </a:bodyPr>
          <a:lstStyle/>
          <a:p>
            <a:pPr algn="ctr"/>
            <a:endParaRPr lang="en-US" dirty="0"/>
          </a:p>
          <a:p>
            <a:pPr algn="ctr"/>
            <a:r>
              <a:rPr lang="en-US" sz="2100" b="1" dirty="0">
                <a:solidFill>
                  <a:srgbClr val="0000CC"/>
                </a:solidFill>
              </a:rPr>
              <a:t>Place 4 large urban areas</a:t>
            </a:r>
          </a:p>
          <a:p>
            <a:pPr algn="ctr"/>
            <a:r>
              <a:rPr lang="en-US" sz="2100" b="1" dirty="0">
                <a:solidFill>
                  <a:srgbClr val="0000CC"/>
                </a:solidFill>
              </a:rPr>
              <a:t>on the outline</a:t>
            </a:r>
            <a:br>
              <a:rPr lang="en-US" sz="2100" b="1" dirty="0">
                <a:solidFill>
                  <a:srgbClr val="0000CC"/>
                </a:solidFill>
              </a:rPr>
            </a:br>
            <a:r>
              <a:rPr lang="en-US" sz="2100" b="1" dirty="0">
                <a:solidFill>
                  <a:srgbClr val="0000CC"/>
                </a:solidFill>
              </a:rPr>
              <a:t>map of China.</a:t>
            </a:r>
          </a:p>
          <a:p>
            <a:pPr algn="ctr"/>
            <a:endParaRPr lang="en-US" dirty="0"/>
          </a:p>
        </p:txBody>
      </p:sp>
      <p:sp>
        <p:nvSpPr>
          <p:cNvPr id="19" name="Rectangle 18"/>
          <p:cNvSpPr/>
          <p:nvPr/>
        </p:nvSpPr>
        <p:spPr>
          <a:xfrm>
            <a:off x="1447800" y="5975360"/>
            <a:ext cx="1371600" cy="501640"/>
          </a:xfrm>
          <a:prstGeom prst="rect">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29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5791200"/>
          </a:xfrm>
          <a:solidFill>
            <a:srgbClr val="DDDDFF"/>
          </a:solidFill>
        </p:spPr>
        <p:txBody>
          <a:bodyPr/>
          <a:lstStyle/>
          <a:p>
            <a:r>
              <a:rPr lang="en-US" dirty="0">
                <a:solidFill>
                  <a:schemeClr val="bg1"/>
                </a:solidFill>
              </a:rPr>
              <a:t>Section 2 Review:</a:t>
            </a:r>
            <a:br>
              <a:rPr lang="en-US" dirty="0">
                <a:solidFill>
                  <a:schemeClr val="bg1"/>
                </a:solidFill>
              </a:rPr>
            </a:br>
            <a:r>
              <a:rPr lang="en-US" dirty="0">
                <a:solidFill>
                  <a:schemeClr val="bg1"/>
                </a:solidFill>
              </a:rPr>
              <a:t/>
            </a:r>
            <a:br>
              <a:rPr lang="en-US" dirty="0">
                <a:solidFill>
                  <a:schemeClr val="bg1"/>
                </a:solidFill>
              </a:rPr>
            </a:br>
            <a:r>
              <a:rPr lang="en-US" sz="3000" dirty="0">
                <a:solidFill>
                  <a:schemeClr val="bg1"/>
                </a:solidFill>
                <a:effectLst/>
                <a:latin typeface="Cambria" panose="02040503050406030204" pitchFamily="18" charset="0"/>
                <a:cs typeface="Arial" panose="020B0604020202020204" pitchFamily="34" charset="0"/>
              </a:rPr>
              <a:t>Why are China's rivers important?</a:t>
            </a:r>
            <a:r>
              <a:rPr lang="en-US" sz="3200" dirty="0">
                <a:solidFill>
                  <a:schemeClr val="bg1"/>
                </a:solidFill>
                <a:effectLst/>
                <a:latin typeface="Cambria" panose="02040503050406030204" pitchFamily="18" charset="0"/>
                <a:cs typeface="Arial" panose="020B0604020202020204" pitchFamily="34" charset="0"/>
              </a:rPr>
              <a:t/>
            </a:r>
            <a:br>
              <a:rPr lang="en-US" sz="3200" dirty="0">
                <a:solidFill>
                  <a:schemeClr val="bg1"/>
                </a:solidFill>
                <a:effectLst/>
                <a:latin typeface="Cambria" panose="02040503050406030204" pitchFamily="18" charset="0"/>
                <a:cs typeface="Arial" panose="020B0604020202020204" pitchFamily="34" charset="0"/>
              </a:rPr>
            </a:br>
            <a:r>
              <a:rPr lang="en-US" sz="2400" dirty="0">
                <a:solidFill>
                  <a:schemeClr val="bg1"/>
                </a:solidFill>
                <a:effectLst/>
                <a:latin typeface="Cambria" panose="02040503050406030204" pitchFamily="18" charset="0"/>
                <a:cs typeface="Arial" panose="020B0604020202020204" pitchFamily="34" charset="0"/>
              </a:rPr>
              <a:t/>
            </a:r>
            <a:br>
              <a:rPr lang="en-US" sz="2400" dirty="0">
                <a:solidFill>
                  <a:schemeClr val="bg1"/>
                </a:solidFill>
                <a:effectLst/>
                <a:latin typeface="Cambria" panose="02040503050406030204" pitchFamily="18" charset="0"/>
                <a:cs typeface="Arial" panose="020B0604020202020204" pitchFamily="34" charset="0"/>
              </a:rPr>
            </a:br>
            <a:r>
              <a:rPr lang="en-US" sz="2400" b="0" dirty="0">
                <a:solidFill>
                  <a:schemeClr val="bg1"/>
                </a:solidFill>
                <a:effectLst/>
                <a:latin typeface="Cambria" panose="02040503050406030204" pitchFamily="18" charset="0"/>
                <a:cs typeface="Arial" panose="020B0604020202020204" pitchFamily="34" charset="0"/>
              </a:rPr>
              <a:t>Where are the Huang He, Yangtze Jiang,</a:t>
            </a:r>
            <a:br>
              <a:rPr lang="en-US" sz="2400" b="0" dirty="0">
                <a:solidFill>
                  <a:schemeClr val="bg1"/>
                </a:solidFill>
                <a:effectLst/>
                <a:latin typeface="Cambria" panose="02040503050406030204" pitchFamily="18" charset="0"/>
                <a:cs typeface="Arial" panose="020B0604020202020204" pitchFamily="34" charset="0"/>
              </a:rPr>
            </a:br>
            <a:r>
              <a:rPr lang="en-US" sz="2400" b="0" dirty="0">
                <a:solidFill>
                  <a:schemeClr val="bg1"/>
                </a:solidFill>
                <a:effectLst/>
                <a:latin typeface="Cambria" panose="02040503050406030204" pitchFamily="18" charset="0"/>
                <a:cs typeface="Arial" panose="020B0604020202020204" pitchFamily="34" charset="0"/>
              </a:rPr>
              <a:t>and Zhu Jiang (Pearl)?</a:t>
            </a:r>
            <a:br>
              <a:rPr lang="en-US" sz="2400" b="0" dirty="0">
                <a:solidFill>
                  <a:schemeClr val="bg1"/>
                </a:solidFill>
                <a:effectLst/>
                <a:latin typeface="Cambria" panose="02040503050406030204" pitchFamily="18" charset="0"/>
                <a:cs typeface="Arial" panose="020B0604020202020204" pitchFamily="34" charset="0"/>
              </a:rPr>
            </a:br>
            <a:r>
              <a:rPr lang="en-US" sz="2400" dirty="0">
                <a:solidFill>
                  <a:schemeClr val="bg1"/>
                </a:solidFill>
                <a:effectLst/>
                <a:latin typeface="Cambria" panose="02040503050406030204" pitchFamily="18" charset="0"/>
                <a:cs typeface="Arial" panose="020B0604020202020204" pitchFamily="34" charset="0"/>
              </a:rPr>
              <a:t/>
            </a:r>
            <a:br>
              <a:rPr lang="en-US" sz="2400" dirty="0">
                <a:solidFill>
                  <a:schemeClr val="bg1"/>
                </a:solidFill>
                <a:effectLst/>
                <a:latin typeface="Cambria" panose="02040503050406030204" pitchFamily="18" charset="0"/>
                <a:cs typeface="Arial" panose="020B0604020202020204" pitchFamily="34" charset="0"/>
              </a:rPr>
            </a:br>
            <a:r>
              <a:rPr lang="en-US" sz="2400" b="0" dirty="0">
                <a:solidFill>
                  <a:schemeClr val="bg1"/>
                </a:solidFill>
                <a:effectLst/>
                <a:latin typeface="Cambria" panose="02040503050406030204" pitchFamily="18" charset="0"/>
                <a:cs typeface="Arial" panose="020B0604020202020204" pitchFamily="34" charset="0"/>
              </a:rPr>
              <a:t>Where were ancient capital cities located?</a:t>
            </a:r>
            <a:br>
              <a:rPr lang="en-US" sz="2400" b="0" dirty="0">
                <a:solidFill>
                  <a:schemeClr val="bg1"/>
                </a:solidFill>
                <a:effectLst/>
                <a:latin typeface="Cambria" panose="02040503050406030204" pitchFamily="18" charset="0"/>
                <a:cs typeface="Arial" panose="020B0604020202020204" pitchFamily="34" charset="0"/>
              </a:rPr>
            </a:br>
            <a:r>
              <a:rPr lang="en-US" sz="2400" b="0" dirty="0">
                <a:solidFill>
                  <a:schemeClr val="bg1"/>
                </a:solidFill>
                <a:effectLst/>
                <a:latin typeface="Cambria" panose="02040503050406030204" pitchFamily="18" charset="0"/>
                <a:cs typeface="Arial" panose="020B0604020202020204" pitchFamily="34" charset="0"/>
              </a:rPr>
              <a:t>Where are today's major urban areas</a:t>
            </a:r>
            <a:br>
              <a:rPr lang="en-US" sz="2400" b="0" dirty="0">
                <a:solidFill>
                  <a:schemeClr val="bg1"/>
                </a:solidFill>
                <a:effectLst/>
                <a:latin typeface="Cambria" panose="02040503050406030204" pitchFamily="18" charset="0"/>
                <a:cs typeface="Arial" panose="020B0604020202020204" pitchFamily="34" charset="0"/>
              </a:rPr>
            </a:br>
            <a:r>
              <a:rPr lang="en-US" sz="2400" b="0" dirty="0">
                <a:solidFill>
                  <a:schemeClr val="bg1"/>
                </a:solidFill>
                <a:effectLst/>
                <a:latin typeface="Cambria" panose="02040503050406030204" pitchFamily="18" charset="0"/>
                <a:cs typeface="Arial" panose="020B0604020202020204" pitchFamily="34" charset="0"/>
              </a:rPr>
              <a:t>located? </a:t>
            </a:r>
            <a:br>
              <a:rPr lang="en-US" sz="2400" b="0" dirty="0">
                <a:solidFill>
                  <a:schemeClr val="bg1"/>
                </a:solidFill>
                <a:effectLst/>
                <a:latin typeface="Cambria" panose="02040503050406030204" pitchFamily="18" charset="0"/>
                <a:cs typeface="Arial" panose="020B0604020202020204" pitchFamily="34" charset="0"/>
              </a:rPr>
            </a:br>
            <a:r>
              <a:rPr lang="en-US" sz="2400" b="0" dirty="0">
                <a:solidFill>
                  <a:schemeClr val="bg1"/>
                </a:solidFill>
                <a:effectLst/>
                <a:latin typeface="Cambria" panose="02040503050406030204" pitchFamily="18" charset="0"/>
                <a:cs typeface="Arial" panose="020B0604020202020204" pitchFamily="34" charset="0"/>
              </a:rPr>
              <a:t/>
            </a:r>
            <a:br>
              <a:rPr lang="en-US" sz="2400" b="0" dirty="0">
                <a:solidFill>
                  <a:schemeClr val="bg1"/>
                </a:solidFill>
                <a:effectLst/>
                <a:latin typeface="Cambria" panose="02040503050406030204" pitchFamily="18" charset="0"/>
                <a:cs typeface="Arial" panose="020B0604020202020204" pitchFamily="34" charset="0"/>
              </a:rPr>
            </a:br>
            <a:r>
              <a:rPr lang="en-US" sz="2400" b="0" dirty="0">
                <a:solidFill>
                  <a:schemeClr val="bg1"/>
                </a:solidFill>
                <a:effectLst/>
                <a:latin typeface="Cambria" panose="02040503050406030204" pitchFamily="18" charset="0"/>
                <a:cs typeface="Arial" panose="020B0604020202020204" pitchFamily="34" charset="0"/>
              </a:rPr>
              <a:t>Where does most of China's large population live?</a:t>
            </a:r>
            <a:endParaRPr lang="en-US" sz="2400" b="0" dirty="0">
              <a:solidFill>
                <a:schemeClr val="bg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35489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lstStyle/>
          <a:p>
            <a:r>
              <a:rPr lang="en-US" dirty="0">
                <a:solidFill>
                  <a:schemeClr val="tx1"/>
                </a:solidFill>
              </a:rPr>
              <a:t>Section 3:</a:t>
            </a:r>
            <a:br>
              <a:rPr lang="en-US" dirty="0">
                <a:solidFill>
                  <a:schemeClr val="tx1"/>
                </a:solidFill>
              </a:rPr>
            </a:br>
            <a:r>
              <a:rPr lang="en-US" dirty="0">
                <a:solidFill>
                  <a:schemeClr val="tx1"/>
                </a:solidFill>
              </a:rPr>
              <a:t/>
            </a:r>
            <a:br>
              <a:rPr lang="en-US" dirty="0">
                <a:solidFill>
                  <a:schemeClr val="tx1"/>
                </a:solidFill>
              </a:rPr>
            </a:br>
            <a:r>
              <a:rPr lang="en-US" sz="3600" dirty="0">
                <a:solidFill>
                  <a:srgbClr val="FFFFFF"/>
                </a:solidFill>
                <a:effectLst/>
              </a:rPr>
              <a:t>Different regions inside China:</a:t>
            </a:r>
            <a:br>
              <a:rPr lang="en-US" sz="3600" dirty="0">
                <a:solidFill>
                  <a:srgbClr val="FFFFFF"/>
                </a:solidFill>
                <a:effectLst/>
              </a:rPr>
            </a:br>
            <a:r>
              <a:rPr lang="en-US" dirty="0">
                <a:solidFill>
                  <a:srgbClr val="FFFFFF"/>
                </a:solidFill>
              </a:rPr>
              <a:t/>
            </a:r>
            <a:br>
              <a:rPr lang="en-US" dirty="0">
                <a:solidFill>
                  <a:srgbClr val="FFFFFF"/>
                </a:solidFill>
              </a:rPr>
            </a:br>
            <a:r>
              <a:rPr lang="en-US" sz="2800" dirty="0">
                <a:solidFill>
                  <a:srgbClr val="FFFFFF"/>
                </a:solidFill>
                <a:effectLst/>
              </a:rPr>
              <a:t>Crop regions</a:t>
            </a:r>
            <a:br>
              <a:rPr lang="en-US" sz="2800" dirty="0">
                <a:solidFill>
                  <a:srgbClr val="FFFFFF"/>
                </a:solidFill>
                <a:effectLst/>
              </a:rPr>
            </a:br>
            <a:r>
              <a:rPr lang="en-US" sz="2800" dirty="0">
                <a:solidFill>
                  <a:srgbClr val="FFFFFF"/>
                </a:solidFill>
                <a:effectLst/>
              </a:rPr>
              <a:t/>
            </a:r>
            <a:br>
              <a:rPr lang="en-US" sz="2800" dirty="0">
                <a:solidFill>
                  <a:srgbClr val="FFFFFF"/>
                </a:solidFill>
                <a:effectLst/>
              </a:rPr>
            </a:br>
            <a:r>
              <a:rPr lang="en-US" sz="2800" dirty="0">
                <a:solidFill>
                  <a:srgbClr val="FFFFFF"/>
                </a:solidFill>
                <a:effectLst/>
              </a:rPr>
              <a:t>Climate regions</a:t>
            </a:r>
            <a:endParaRPr lang="en-US" dirty="0">
              <a:solidFill>
                <a:schemeClr val="tx1"/>
              </a:solidFill>
            </a:endParaRPr>
          </a:p>
        </p:txBody>
      </p:sp>
    </p:spTree>
    <p:extLst>
      <p:ext uri="{BB962C8B-B14F-4D97-AF65-F5344CB8AC3E}">
        <p14:creationId xmlns:p14="http://schemas.microsoft.com/office/powerpoint/2010/main" val="3538459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7" name="Oval 6"/>
          <p:cNvSpPr/>
          <p:nvPr/>
        </p:nvSpPr>
        <p:spPr>
          <a:xfrm>
            <a:off x="5452216" y="3572854"/>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75816" y="397094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07308" y="488071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724400" y="2404216"/>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12934" y="355045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07308" y="4751817"/>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47800" y="5975360"/>
            <a:ext cx="1371600" cy="501640"/>
          </a:xfrm>
          <a:prstGeom prst="rect">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4"/>
          <p:cNvSpPr/>
          <p:nvPr/>
        </p:nvSpPr>
        <p:spPr>
          <a:xfrm>
            <a:off x="228600" y="76200"/>
            <a:ext cx="6263640" cy="838200"/>
          </a:xfrm>
          <a:prstGeom prst="wedgeRoundRectCallout">
            <a:avLst>
              <a:gd name="adj1" fmla="val 28610"/>
              <a:gd name="adj2" fmla="val 46450"/>
              <a:gd name="adj3" fmla="val 16667"/>
            </a:avLst>
          </a:prstGeom>
          <a:solidFill>
            <a:srgbClr val="FFCC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Different ruling dynasties</a:t>
            </a:r>
          </a:p>
          <a:p>
            <a:pPr algn="ctr"/>
            <a:r>
              <a:rPr lang="en-US" sz="2000" dirty="0">
                <a:solidFill>
                  <a:srgbClr val="800000"/>
                </a:solidFill>
                <a:latin typeface="Arial" pitchFamily="34" charset="0"/>
                <a:cs typeface="Arial" pitchFamily="34" charset="0"/>
              </a:rPr>
              <a:t>had their capital cities in different regions.</a:t>
            </a:r>
          </a:p>
          <a:p>
            <a:pPr algn="ctr"/>
            <a:endParaRPr lang="en-US" sz="800" dirty="0">
              <a:solidFill>
                <a:srgbClr val="800000"/>
              </a:solidFill>
              <a:latin typeface="Arial" pitchFamily="34" charset="0"/>
              <a:cs typeface="Arial" pitchFamily="34" charset="0"/>
            </a:endParaRPr>
          </a:p>
        </p:txBody>
      </p:sp>
      <p:sp>
        <p:nvSpPr>
          <p:cNvPr id="21" name="Rounded Rectangular Callout 15"/>
          <p:cNvSpPr/>
          <p:nvPr/>
        </p:nvSpPr>
        <p:spPr>
          <a:xfrm>
            <a:off x="228600" y="941817"/>
            <a:ext cx="3886200" cy="2029983"/>
          </a:xfrm>
          <a:prstGeom prst="wedgeRoundRectCallout">
            <a:avLst>
              <a:gd name="adj1" fmla="val -312"/>
              <a:gd name="adj2" fmla="val 4916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800000"/>
                </a:solidFill>
                <a:latin typeface="Arial" pitchFamily="34" charset="0"/>
                <a:cs typeface="Arial" pitchFamily="34" charset="0"/>
              </a:rPr>
              <a:t>.</a:t>
            </a:r>
            <a:r>
              <a:rPr lang="en-US" sz="2000" dirty="0">
                <a:solidFill>
                  <a:srgbClr val="800000"/>
                </a:solidFill>
                <a:latin typeface="Arial" pitchFamily="34" charset="0"/>
                <a:cs typeface="Arial" pitchFamily="34" charset="0"/>
              </a:rPr>
              <a:t>Imagine being </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in a country where</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the capital city moved</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every few hundred years, </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and sometimes more often!</a:t>
            </a:r>
            <a:endParaRPr lang="en-US" sz="2800" dirty="0">
              <a:solidFill>
                <a:srgbClr val="800000"/>
              </a:solidFill>
              <a:latin typeface="Arial" pitchFamily="34" charset="0"/>
              <a:cs typeface="Arial" pitchFamily="34" charset="0"/>
            </a:endParaRPr>
          </a:p>
        </p:txBody>
      </p:sp>
      <p:sp>
        <p:nvSpPr>
          <p:cNvPr id="22" name="Rounded Rectangular Callout 14"/>
          <p:cNvSpPr/>
          <p:nvPr/>
        </p:nvSpPr>
        <p:spPr>
          <a:xfrm>
            <a:off x="6613839" y="948280"/>
            <a:ext cx="2096354" cy="4014208"/>
          </a:xfrm>
          <a:prstGeom prst="wedgeRoundRectCallout">
            <a:avLst>
              <a:gd name="adj1" fmla="val 1242"/>
              <a:gd name="adj2" fmla="val 50433"/>
              <a:gd name="adj3" fmla="val 16667"/>
            </a:avLst>
          </a:prstGeom>
          <a:solidFill>
            <a:srgbClr val="FFCC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Different regions have different resources.</a:t>
            </a: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They were powerful enough </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to rule</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China</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at different times.</a:t>
            </a:r>
          </a:p>
          <a:p>
            <a:pPr algn="ctr"/>
            <a:endParaRPr lang="en-US" sz="800" dirty="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22904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16" name="Rounded Rectangular Callout 15"/>
          <p:cNvSpPr/>
          <p:nvPr/>
        </p:nvSpPr>
        <p:spPr>
          <a:xfrm>
            <a:off x="302110" y="228600"/>
            <a:ext cx="4727090" cy="1295400"/>
          </a:xfrm>
          <a:prstGeom prst="wedgeRoundRectCallout">
            <a:avLst>
              <a:gd name="adj1" fmla="val 50133"/>
              <a:gd name="adj2" fmla="val -342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Chinese history</a:t>
            </a:r>
          </a:p>
          <a:p>
            <a:pPr algn="ctr"/>
            <a:r>
              <a:rPr lang="en-US" sz="2000" dirty="0">
                <a:solidFill>
                  <a:srgbClr val="800000"/>
                </a:solidFill>
                <a:latin typeface="Arial" pitchFamily="34" charset="0"/>
                <a:cs typeface="Arial" pitchFamily="34" charset="0"/>
              </a:rPr>
              <a:t>is very long and complex,</a:t>
            </a:r>
          </a:p>
          <a:p>
            <a:pPr algn="ctr"/>
            <a:r>
              <a:rPr lang="en-US" sz="2000" dirty="0">
                <a:solidFill>
                  <a:srgbClr val="800000"/>
                </a:solidFill>
                <a:latin typeface="Arial" pitchFamily="34" charset="0"/>
                <a:cs typeface="Arial" pitchFamily="34" charset="0"/>
              </a:rPr>
              <a:t>but under it all is a geographical story.</a:t>
            </a:r>
          </a:p>
          <a:p>
            <a:pPr algn="ctr"/>
            <a:endParaRPr lang="en-US" sz="8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p:txBody>
      </p:sp>
      <p:sp>
        <p:nvSpPr>
          <p:cNvPr id="6" name="Rounded Rectangular Callout 15"/>
          <p:cNvSpPr/>
          <p:nvPr/>
        </p:nvSpPr>
        <p:spPr>
          <a:xfrm>
            <a:off x="6501205" y="349898"/>
            <a:ext cx="2499360" cy="3079102"/>
          </a:xfrm>
          <a:prstGeom prst="wedgeRoundRectCallout">
            <a:avLst>
              <a:gd name="adj1" fmla="val -312"/>
              <a:gd name="adj2" fmla="val 50320"/>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800000"/>
              </a:solidFill>
              <a:latin typeface="Arial" pitchFamily="34" charset="0"/>
              <a:cs typeface="Arial" pitchFamily="34" charset="0"/>
            </a:endParaRPr>
          </a:p>
          <a:p>
            <a:pPr algn="ctr"/>
            <a:endParaRPr lang="en-US" sz="900" dirty="0">
              <a:solidFill>
                <a:srgbClr val="800000"/>
              </a:solidFill>
              <a:latin typeface="Arial" pitchFamily="34" charset="0"/>
              <a:cs typeface="Arial" pitchFamily="34" charset="0"/>
            </a:endParaRPr>
          </a:p>
          <a:p>
            <a:pPr algn="ctr"/>
            <a:r>
              <a:rPr lang="en-US" sz="2000" b="1" dirty="0">
                <a:solidFill>
                  <a:srgbClr val="C00000"/>
                </a:solidFill>
                <a:latin typeface="Arial" pitchFamily="34" charset="0"/>
                <a:cs typeface="Arial" pitchFamily="34" charset="0"/>
              </a:rPr>
              <a:t>Different parts </a:t>
            </a:r>
          </a:p>
          <a:p>
            <a:pPr algn="ctr"/>
            <a:r>
              <a:rPr lang="en-US" sz="2000" b="1" dirty="0">
                <a:solidFill>
                  <a:srgbClr val="C00000"/>
                </a:solidFill>
                <a:latin typeface="Arial" pitchFamily="34" charset="0"/>
                <a:cs typeface="Arial" pitchFamily="34" charset="0"/>
              </a:rPr>
              <a:t>of China</a:t>
            </a:r>
          </a:p>
          <a:p>
            <a:pPr algn="ctr"/>
            <a:r>
              <a:rPr lang="en-US" sz="2000" b="1" dirty="0">
                <a:solidFill>
                  <a:srgbClr val="C00000"/>
                </a:solidFill>
                <a:latin typeface="Arial" pitchFamily="34" charset="0"/>
                <a:cs typeface="Arial" pitchFamily="34" charset="0"/>
              </a:rPr>
              <a:t>have had</a:t>
            </a:r>
          </a:p>
          <a:p>
            <a:pPr algn="ctr"/>
            <a:r>
              <a:rPr lang="en-US" sz="2000" b="1" dirty="0">
                <a:solidFill>
                  <a:srgbClr val="C00000"/>
                </a:solidFill>
                <a:latin typeface="Arial" pitchFamily="34" charset="0"/>
                <a:cs typeface="Arial" pitchFamily="34" charset="0"/>
              </a:rPr>
              <a:t> different </a:t>
            </a:r>
          </a:p>
          <a:p>
            <a:pPr algn="ctr"/>
            <a:r>
              <a:rPr lang="en-US" sz="2000" b="1" dirty="0">
                <a:solidFill>
                  <a:srgbClr val="C00000"/>
                </a:solidFill>
                <a:latin typeface="Arial" pitchFamily="34" charset="0"/>
                <a:cs typeface="Arial" pitchFamily="34" charset="0"/>
              </a:rPr>
              <a:t>economies,</a:t>
            </a:r>
          </a:p>
          <a:p>
            <a:pPr algn="ctr"/>
            <a:r>
              <a:rPr lang="en-US" sz="2000" b="1" dirty="0">
                <a:solidFill>
                  <a:srgbClr val="C00000"/>
                </a:solidFill>
                <a:latin typeface="Arial" pitchFamily="34" charset="0"/>
                <a:cs typeface="Arial" pitchFamily="34" charset="0"/>
              </a:rPr>
              <a:t>lifestyles, </a:t>
            </a:r>
          </a:p>
          <a:p>
            <a:pPr algn="ctr"/>
            <a:r>
              <a:rPr lang="en-US" sz="2000" b="1" dirty="0">
                <a:solidFill>
                  <a:srgbClr val="C00000"/>
                </a:solidFill>
                <a:latin typeface="Arial" pitchFamily="34" charset="0"/>
                <a:cs typeface="Arial" pitchFamily="34" charset="0"/>
              </a:rPr>
              <a:t>and cultures</a:t>
            </a:r>
            <a:r>
              <a:rPr lang="en-US" sz="2000" b="1" dirty="0">
                <a:solidFill>
                  <a:srgbClr val="800000"/>
                </a:solidFill>
                <a:latin typeface="Arial" pitchFamily="34" charset="0"/>
                <a:cs typeface="Arial" pitchFamily="34" charset="0"/>
              </a:rPr>
              <a:t>.</a:t>
            </a:r>
          </a:p>
          <a:p>
            <a:pPr algn="ctr"/>
            <a:endParaRPr lang="en-US" sz="2000" dirty="0">
              <a:solidFill>
                <a:srgbClr val="800000"/>
              </a:solidFill>
              <a:latin typeface="Arial" pitchFamily="34" charset="0"/>
              <a:cs typeface="Arial" pitchFamily="34" charset="0"/>
            </a:endParaRPr>
          </a:p>
        </p:txBody>
      </p:sp>
      <p:sp>
        <p:nvSpPr>
          <p:cNvPr id="7" name="Rounded Rectangular Callout 15"/>
          <p:cNvSpPr/>
          <p:nvPr/>
        </p:nvSpPr>
        <p:spPr>
          <a:xfrm>
            <a:off x="6528099" y="3550298"/>
            <a:ext cx="2499360" cy="2164702"/>
          </a:xfrm>
          <a:prstGeom prst="wedgeRoundRectCallout">
            <a:avLst>
              <a:gd name="adj1" fmla="val -312"/>
              <a:gd name="adj2" fmla="val 48754"/>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800000"/>
              </a:solidFill>
              <a:latin typeface="Arial" pitchFamily="34" charset="0"/>
              <a:cs typeface="Arial" pitchFamily="34" charset="0"/>
            </a:endParaRPr>
          </a:p>
          <a:p>
            <a:pPr algn="ctr"/>
            <a:endParaRPr lang="en-US" sz="900" dirty="0">
              <a:solidFill>
                <a:srgbClr val="800000"/>
              </a:solidFill>
              <a:latin typeface="Arial" pitchFamily="34" charset="0"/>
              <a:cs typeface="Arial" pitchFamily="34" charset="0"/>
            </a:endParaRPr>
          </a:p>
          <a:p>
            <a:pPr algn="ctr"/>
            <a:r>
              <a:rPr lang="en-US" sz="2000" dirty="0">
                <a:solidFill>
                  <a:srgbClr val="C00000"/>
                </a:solidFill>
                <a:latin typeface="Arial" pitchFamily="34" charset="0"/>
                <a:cs typeface="Arial" pitchFamily="34" charset="0"/>
              </a:rPr>
              <a:t>We'll look first at different types of farming</a:t>
            </a:r>
            <a:br>
              <a:rPr lang="en-US" sz="2000" dirty="0">
                <a:solidFill>
                  <a:srgbClr val="C00000"/>
                </a:solidFill>
                <a:latin typeface="Arial" pitchFamily="34" charset="0"/>
                <a:cs typeface="Arial" pitchFamily="34" charset="0"/>
              </a:rPr>
            </a:br>
            <a:r>
              <a:rPr lang="en-US" sz="2000" dirty="0">
                <a:solidFill>
                  <a:srgbClr val="C00000"/>
                </a:solidFill>
                <a:latin typeface="Arial" pitchFamily="34" charset="0"/>
                <a:cs typeface="Arial" pitchFamily="34" charset="0"/>
              </a:rPr>
              <a:t>economies.</a:t>
            </a:r>
          </a:p>
          <a:p>
            <a:pPr algn="ctr"/>
            <a:endParaRPr lang="en-US" sz="2000" dirty="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147103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221162"/>
          </a:xfrm>
        </p:spPr>
        <p:txBody>
          <a:bodyPr/>
          <a:lstStyle/>
          <a:p>
            <a:r>
              <a:rPr lang="en-US" dirty="0">
                <a:solidFill>
                  <a:schemeClr val="tx1"/>
                </a:solidFill>
              </a:rPr>
              <a:t>Section 1:</a:t>
            </a:r>
            <a:br>
              <a:rPr lang="en-US" dirty="0">
                <a:solidFill>
                  <a:schemeClr val="tx1"/>
                </a:solidFill>
              </a:rPr>
            </a:br>
            <a:r>
              <a:rPr lang="en-US" dirty="0">
                <a:solidFill>
                  <a:schemeClr val="tx1"/>
                </a:solidFill>
              </a:rPr>
              <a:t/>
            </a:r>
            <a:br>
              <a:rPr lang="en-US" dirty="0">
                <a:solidFill>
                  <a:schemeClr val="tx1"/>
                </a:solidFill>
              </a:rPr>
            </a:br>
            <a:r>
              <a:rPr lang="en-US" sz="3200" dirty="0">
                <a:solidFill>
                  <a:srgbClr val="FFFFFF"/>
                </a:solidFill>
                <a:effectLst/>
              </a:rPr>
              <a:t>Introduction to China's </a:t>
            </a:r>
            <a:br>
              <a:rPr lang="en-US" sz="3200" dirty="0">
                <a:solidFill>
                  <a:srgbClr val="FFFFFF"/>
                </a:solidFill>
                <a:effectLst/>
              </a:rPr>
            </a:br>
            <a:r>
              <a:rPr lang="en-US" sz="3200" dirty="0">
                <a:solidFill>
                  <a:srgbClr val="FFFFFF"/>
                </a:solidFill>
                <a:effectLst/>
              </a:rPr>
              <a:t>large population</a:t>
            </a:r>
            <a:r>
              <a:rPr lang="en-US" sz="2800" dirty="0">
                <a:solidFill>
                  <a:srgbClr val="FFFFFF"/>
                </a:solidFill>
                <a:effectLst/>
              </a:rPr>
              <a:t/>
            </a:r>
            <a:br>
              <a:rPr lang="en-US" sz="2800" dirty="0">
                <a:solidFill>
                  <a:srgbClr val="FFFFFF"/>
                </a:solidFill>
                <a:effectLst/>
              </a:rPr>
            </a:br>
            <a:r>
              <a:rPr lang="en-US" dirty="0">
                <a:solidFill>
                  <a:schemeClr val="tx1"/>
                </a:solidFill>
              </a:rPr>
              <a:t/>
            </a:r>
            <a:br>
              <a:rPr lang="en-US" dirty="0">
                <a:solidFill>
                  <a:schemeClr val="tx1"/>
                </a:solidFill>
              </a:rPr>
            </a:br>
            <a:r>
              <a:rPr lang="en-US" sz="3200" dirty="0">
                <a:solidFill>
                  <a:schemeClr val="tx1"/>
                </a:solidFill>
                <a:effectLst/>
              </a:rPr>
              <a:t>Comparison of China and the U.S. </a:t>
            </a:r>
            <a:endParaRPr lang="en-US" sz="3200" dirty="0">
              <a:solidFill>
                <a:schemeClr val="tx1"/>
              </a:solidFill>
            </a:endParaRPr>
          </a:p>
        </p:txBody>
      </p:sp>
    </p:spTree>
    <p:extLst>
      <p:ext uri="{BB962C8B-B14F-4D97-AF65-F5344CB8AC3E}">
        <p14:creationId xmlns:p14="http://schemas.microsoft.com/office/powerpoint/2010/main" val="4133006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5791200" y="3352800"/>
            <a:ext cx="3276600" cy="2895600"/>
          </a:xfrm>
          <a:prstGeom prst="wedgeRoundRectCallout">
            <a:avLst>
              <a:gd name="adj1" fmla="val -53948"/>
              <a:gd name="adj2" fmla="val -23383"/>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The southern region</a:t>
            </a:r>
          </a:p>
          <a:p>
            <a:pPr algn="ctr"/>
            <a:r>
              <a:rPr lang="en-US" sz="2000" dirty="0">
                <a:solidFill>
                  <a:srgbClr val="800000"/>
                </a:solidFill>
                <a:latin typeface="Arial" pitchFamily="34" charset="0"/>
                <a:cs typeface="Arial" pitchFamily="34" charset="0"/>
              </a:rPr>
              <a:t>has a long summer</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and the most precipitation.</a:t>
            </a:r>
          </a:p>
          <a:p>
            <a:pPr algn="ctr"/>
            <a:endParaRPr lang="en-US" sz="8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Farmers here can grow </a:t>
            </a:r>
          </a:p>
          <a:p>
            <a:pPr algn="ctr"/>
            <a:r>
              <a:rPr lang="en-US" sz="2000" b="1" dirty="0">
                <a:solidFill>
                  <a:srgbClr val="800000"/>
                </a:solidFill>
                <a:latin typeface="Arial" pitchFamily="34" charset="0"/>
                <a:cs typeface="Arial" pitchFamily="34" charset="0"/>
              </a:rPr>
              <a:t>two crops of rice</a:t>
            </a:r>
            <a:r>
              <a:rPr lang="en-US" sz="2000" dirty="0">
                <a:solidFill>
                  <a:srgbClr val="800000"/>
                </a:solidFill>
                <a:latin typeface="Arial" pitchFamily="34" charset="0"/>
                <a:cs typeface="Arial" pitchFamily="34" charset="0"/>
              </a:rPr>
              <a:t>,</a:t>
            </a:r>
          </a:p>
          <a:p>
            <a:pPr algn="ctr"/>
            <a:r>
              <a:rPr lang="en-US" sz="2000" dirty="0">
                <a:solidFill>
                  <a:srgbClr val="800000"/>
                </a:solidFill>
                <a:latin typeface="Arial" pitchFamily="34" charset="0"/>
                <a:cs typeface="Arial" pitchFamily="34" charset="0"/>
              </a:rPr>
              <a:t>In one year.</a:t>
            </a:r>
          </a:p>
        </p:txBody>
      </p:sp>
      <p:sp>
        <p:nvSpPr>
          <p:cNvPr id="2" name="TextBox 1"/>
          <p:cNvSpPr txBox="1"/>
          <p:nvPr/>
        </p:nvSpPr>
        <p:spPr>
          <a:xfrm>
            <a:off x="6598920" y="304800"/>
            <a:ext cx="2392680" cy="2908489"/>
          </a:xfrm>
          <a:prstGeom prst="rect">
            <a:avLst/>
          </a:prstGeom>
          <a:solidFill>
            <a:schemeClr val="tx1"/>
          </a:solidFill>
          <a:ln w="22225">
            <a:solidFill>
              <a:schemeClr val="bg1"/>
            </a:solidFill>
          </a:ln>
        </p:spPr>
        <p:txBody>
          <a:bodyPr wrap="square" rtlCol="0">
            <a:spAutoFit/>
          </a:bodyPr>
          <a:lstStyle/>
          <a:p>
            <a:pPr algn="ctr"/>
            <a:endParaRPr lang="en-US" dirty="0"/>
          </a:p>
          <a:p>
            <a:pPr algn="ctr"/>
            <a:r>
              <a:rPr lang="en-US" sz="2100" b="1" dirty="0">
                <a:solidFill>
                  <a:srgbClr val="0000CC"/>
                </a:solidFill>
              </a:rPr>
              <a:t>Show the </a:t>
            </a:r>
          </a:p>
          <a:p>
            <a:pPr algn="ctr"/>
            <a:r>
              <a:rPr lang="en-US" sz="2100" b="1" dirty="0">
                <a:solidFill>
                  <a:srgbClr val="0000CC"/>
                </a:solidFill>
              </a:rPr>
              <a:t>"</a:t>
            </a:r>
            <a:r>
              <a:rPr lang="en-US" sz="2100" b="1" u="sng" dirty="0">
                <a:solidFill>
                  <a:srgbClr val="0000CC"/>
                </a:solidFill>
              </a:rPr>
              <a:t>2 crops</a:t>
            </a:r>
            <a:br>
              <a:rPr lang="en-US" sz="2100" b="1" u="sng" dirty="0">
                <a:solidFill>
                  <a:srgbClr val="0000CC"/>
                </a:solidFill>
              </a:rPr>
            </a:br>
            <a:r>
              <a:rPr lang="en-US" sz="2100" b="1" u="sng" dirty="0">
                <a:solidFill>
                  <a:srgbClr val="0000CC"/>
                </a:solidFill>
              </a:rPr>
              <a:t> of rice</a:t>
            </a:r>
            <a:r>
              <a:rPr lang="en-US" sz="2100" b="1" dirty="0">
                <a:solidFill>
                  <a:srgbClr val="0000CC"/>
                </a:solidFill>
              </a:rPr>
              <a:t>" </a:t>
            </a:r>
            <a:br>
              <a:rPr lang="en-US" sz="2100" b="1" dirty="0">
                <a:solidFill>
                  <a:srgbClr val="0000CC"/>
                </a:solidFill>
              </a:rPr>
            </a:br>
            <a:r>
              <a:rPr lang="en-US" sz="2100" b="1" dirty="0">
                <a:solidFill>
                  <a:srgbClr val="0000CC"/>
                </a:solidFill>
              </a:rPr>
              <a:t>region</a:t>
            </a:r>
          </a:p>
          <a:p>
            <a:pPr algn="ctr"/>
            <a:r>
              <a:rPr lang="en-US" sz="2100" b="1" dirty="0">
                <a:solidFill>
                  <a:srgbClr val="0000CC"/>
                </a:solidFill>
              </a:rPr>
              <a:t>on an </a:t>
            </a:r>
            <a:br>
              <a:rPr lang="en-US" sz="2100" b="1" dirty="0">
                <a:solidFill>
                  <a:srgbClr val="0000CC"/>
                </a:solidFill>
              </a:rPr>
            </a:br>
            <a:r>
              <a:rPr lang="en-US" sz="2100" b="1" dirty="0">
                <a:solidFill>
                  <a:srgbClr val="0000CC"/>
                </a:solidFill>
              </a:rPr>
              <a:t>outline map</a:t>
            </a:r>
          </a:p>
          <a:p>
            <a:pPr algn="ctr"/>
            <a:r>
              <a:rPr lang="en-US" sz="2100" b="1" dirty="0">
                <a:solidFill>
                  <a:srgbClr val="0000CC"/>
                </a:solidFill>
              </a:rPr>
              <a:t>of China.</a:t>
            </a:r>
          </a:p>
          <a:p>
            <a:pPr algn="ctr"/>
            <a:endParaRPr lang="en-US" dirty="0"/>
          </a:p>
        </p:txBody>
      </p:sp>
      <p:sp>
        <p:nvSpPr>
          <p:cNvPr id="6" name="Rounded Rectangular Callout 15"/>
          <p:cNvSpPr/>
          <p:nvPr/>
        </p:nvSpPr>
        <p:spPr>
          <a:xfrm>
            <a:off x="228599" y="284584"/>
            <a:ext cx="4970929" cy="1111926"/>
          </a:xfrm>
          <a:prstGeom prst="wedgeRoundRectCallout">
            <a:avLst>
              <a:gd name="adj1" fmla="val 80562"/>
              <a:gd name="adj2" fmla="val 47620"/>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800000"/>
              </a:solidFill>
              <a:latin typeface="Arial" pitchFamily="34" charset="0"/>
              <a:cs typeface="Arial" pitchFamily="34" charset="0"/>
            </a:endParaRPr>
          </a:p>
          <a:p>
            <a:pPr algn="ctr"/>
            <a:r>
              <a:rPr lang="en-US" sz="2000" b="1" dirty="0">
                <a:solidFill>
                  <a:srgbClr val="C00000"/>
                </a:solidFill>
                <a:latin typeface="Arial" pitchFamily="34" charset="0"/>
                <a:cs typeface="Arial" pitchFamily="34" charset="0"/>
              </a:rPr>
              <a:t>Different parts of the country</a:t>
            </a:r>
          </a:p>
          <a:p>
            <a:pPr algn="ctr"/>
            <a:r>
              <a:rPr lang="en-US" sz="2000" b="1" dirty="0">
                <a:solidFill>
                  <a:srgbClr val="C00000"/>
                </a:solidFill>
                <a:latin typeface="Arial" pitchFamily="34" charset="0"/>
                <a:cs typeface="Arial" pitchFamily="34" charset="0"/>
              </a:rPr>
              <a:t>have different farming economies.</a:t>
            </a:r>
          </a:p>
        </p:txBody>
      </p:sp>
    </p:spTree>
    <p:extLst>
      <p:ext uri="{BB962C8B-B14F-4D97-AF65-F5344CB8AC3E}">
        <p14:creationId xmlns:p14="http://schemas.microsoft.com/office/powerpoint/2010/main" val="126520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6" name="Rounded Rectangular Callout 5"/>
          <p:cNvSpPr/>
          <p:nvPr/>
        </p:nvSpPr>
        <p:spPr>
          <a:xfrm>
            <a:off x="5791200" y="2362200"/>
            <a:ext cx="3124200" cy="2743200"/>
          </a:xfrm>
          <a:prstGeom prst="wedgeRoundRectCallout">
            <a:avLst>
              <a:gd name="adj1" fmla="val -62853"/>
              <a:gd name="adj2" fmla="val -22490"/>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To the north and west,</a:t>
            </a:r>
          </a:p>
          <a:p>
            <a:pPr algn="ctr"/>
            <a:r>
              <a:rPr lang="en-US" sz="2000" dirty="0">
                <a:solidFill>
                  <a:srgbClr val="800000"/>
                </a:solidFill>
                <a:latin typeface="Arial" pitchFamily="34" charset="0"/>
                <a:cs typeface="Arial" pitchFamily="34" charset="0"/>
              </a:rPr>
              <a:t>the growing season</a:t>
            </a:r>
          </a:p>
          <a:p>
            <a:pPr algn="ctr"/>
            <a:r>
              <a:rPr lang="en-US" sz="2000" dirty="0">
                <a:solidFill>
                  <a:srgbClr val="800000"/>
                </a:solidFill>
                <a:latin typeface="Arial" pitchFamily="34" charset="0"/>
                <a:cs typeface="Arial" pitchFamily="34" charset="0"/>
              </a:rPr>
              <a:t>gets shorter, and</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there is less rainfall.</a:t>
            </a:r>
          </a:p>
          <a:p>
            <a:pPr algn="ctr"/>
            <a:endParaRPr lang="en-US" sz="8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Farmers can harvest</a:t>
            </a:r>
          </a:p>
          <a:p>
            <a:pPr algn="ctr"/>
            <a:r>
              <a:rPr lang="en-US" sz="2000" b="1" dirty="0">
                <a:solidFill>
                  <a:srgbClr val="800000"/>
                </a:solidFill>
                <a:latin typeface="Arial" pitchFamily="34" charset="0"/>
                <a:cs typeface="Arial" pitchFamily="34" charset="0"/>
              </a:rPr>
              <a:t>only one crop of rice</a:t>
            </a:r>
          </a:p>
          <a:p>
            <a:pPr algn="ctr"/>
            <a:r>
              <a:rPr lang="en-US" sz="2000" dirty="0">
                <a:solidFill>
                  <a:srgbClr val="800000"/>
                </a:solidFill>
                <a:latin typeface="Arial" pitchFamily="34" charset="0"/>
                <a:cs typeface="Arial" pitchFamily="34" charset="0"/>
              </a:rPr>
              <a:t>in a typical year.</a:t>
            </a:r>
          </a:p>
        </p:txBody>
      </p:sp>
      <p:sp>
        <p:nvSpPr>
          <p:cNvPr id="5" name="TextBox 4"/>
          <p:cNvSpPr txBox="1"/>
          <p:nvPr/>
        </p:nvSpPr>
        <p:spPr>
          <a:xfrm>
            <a:off x="38100" y="114300"/>
            <a:ext cx="5219700" cy="1600438"/>
          </a:xfrm>
          <a:prstGeom prst="rect">
            <a:avLst/>
          </a:prstGeom>
          <a:solidFill>
            <a:schemeClr val="tx1"/>
          </a:solidFill>
          <a:ln w="22225">
            <a:solidFill>
              <a:schemeClr val="bg1"/>
            </a:solidFill>
          </a:ln>
        </p:spPr>
        <p:txBody>
          <a:bodyPr wrap="square" rtlCol="0">
            <a:spAutoFit/>
          </a:bodyPr>
          <a:lstStyle/>
          <a:p>
            <a:pPr algn="ctr"/>
            <a:endParaRPr lang="en-US" dirty="0"/>
          </a:p>
          <a:p>
            <a:pPr algn="ctr"/>
            <a:r>
              <a:rPr lang="en-US" sz="2200" b="1" u="sng" dirty="0">
                <a:solidFill>
                  <a:srgbClr val="0000CC"/>
                </a:solidFill>
              </a:rPr>
              <a:t>Rice</a:t>
            </a:r>
          </a:p>
          <a:p>
            <a:pPr algn="ctr"/>
            <a:r>
              <a:rPr lang="en-US" sz="2000" dirty="0">
                <a:solidFill>
                  <a:srgbClr val="0000CC"/>
                </a:solidFill>
              </a:rPr>
              <a:t>Describe where the </a:t>
            </a:r>
            <a:r>
              <a:rPr lang="en-US" sz="2000" b="1" dirty="0">
                <a:solidFill>
                  <a:srgbClr val="0000CC"/>
                </a:solidFill>
              </a:rPr>
              <a:t>"1 crop"</a:t>
            </a:r>
            <a:r>
              <a:rPr lang="en-US" sz="2000" dirty="0">
                <a:solidFill>
                  <a:srgbClr val="0000CC"/>
                </a:solidFill>
              </a:rPr>
              <a:t> region is</a:t>
            </a:r>
          </a:p>
          <a:p>
            <a:pPr algn="ctr"/>
            <a:r>
              <a:rPr lang="en-US" sz="2000" dirty="0">
                <a:solidFill>
                  <a:srgbClr val="0000CC"/>
                </a:solidFill>
              </a:rPr>
              <a:t>compared with the </a:t>
            </a:r>
            <a:r>
              <a:rPr lang="en-US" sz="2000" b="1" dirty="0">
                <a:solidFill>
                  <a:srgbClr val="0000CC"/>
                </a:solidFill>
              </a:rPr>
              <a:t>"2 crop" </a:t>
            </a:r>
            <a:r>
              <a:rPr lang="en-US" sz="2000" dirty="0">
                <a:solidFill>
                  <a:srgbClr val="0000CC"/>
                </a:solidFill>
              </a:rPr>
              <a:t>region.</a:t>
            </a:r>
          </a:p>
          <a:p>
            <a:pPr algn="ctr"/>
            <a:endParaRPr lang="en-US" dirty="0"/>
          </a:p>
        </p:txBody>
      </p:sp>
    </p:spTree>
    <p:extLst>
      <p:ext uri="{BB962C8B-B14F-4D97-AF65-F5344CB8AC3E}">
        <p14:creationId xmlns:p14="http://schemas.microsoft.com/office/powerpoint/2010/main" val="386912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5867400" y="3276600"/>
            <a:ext cx="3124200" cy="3200400"/>
          </a:xfrm>
          <a:prstGeom prst="wedgeRoundRectCallout">
            <a:avLst>
              <a:gd name="adj1" fmla="val -62244"/>
              <a:gd name="adj2" fmla="val -53550"/>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Still farther north,</a:t>
            </a:r>
          </a:p>
          <a:p>
            <a:pPr algn="ctr"/>
            <a:r>
              <a:rPr lang="en-US" sz="2000" dirty="0">
                <a:solidFill>
                  <a:srgbClr val="800000"/>
                </a:solidFill>
                <a:latin typeface="Arial" pitchFamily="34" charset="0"/>
                <a:cs typeface="Arial" pitchFamily="34" charset="0"/>
              </a:rPr>
              <a:t>on the floodplain</a:t>
            </a:r>
          </a:p>
          <a:p>
            <a:pPr algn="ctr"/>
            <a:r>
              <a:rPr lang="en-US" sz="2000" dirty="0">
                <a:solidFill>
                  <a:srgbClr val="800000"/>
                </a:solidFill>
                <a:latin typeface="Arial" pitchFamily="34" charset="0"/>
                <a:cs typeface="Arial" pitchFamily="34" charset="0"/>
              </a:rPr>
              <a:t>of the Huang He,</a:t>
            </a:r>
          </a:p>
          <a:p>
            <a:pPr algn="ctr"/>
            <a:r>
              <a:rPr lang="en-US" sz="2000" b="1" dirty="0">
                <a:solidFill>
                  <a:srgbClr val="800000"/>
                </a:solidFill>
                <a:latin typeface="Arial" pitchFamily="34" charset="0"/>
                <a:cs typeface="Arial" pitchFamily="34" charset="0"/>
              </a:rPr>
              <a:t>wheat and millet </a:t>
            </a:r>
            <a:r>
              <a:rPr lang="en-US" sz="2000" dirty="0">
                <a:solidFill>
                  <a:srgbClr val="800000"/>
                </a:solidFill>
                <a:latin typeface="Arial" pitchFamily="34" charset="0"/>
                <a:cs typeface="Arial" pitchFamily="34" charset="0"/>
              </a:rPr>
              <a:t>are</a:t>
            </a:r>
          </a:p>
          <a:p>
            <a:pPr algn="ctr"/>
            <a:r>
              <a:rPr lang="en-US" sz="2000" dirty="0">
                <a:solidFill>
                  <a:srgbClr val="800000"/>
                </a:solidFill>
                <a:latin typeface="Arial" pitchFamily="34" charset="0"/>
                <a:cs typeface="Arial" pitchFamily="34" charset="0"/>
              </a:rPr>
              <a:t>the preferred crops,</a:t>
            </a:r>
          </a:p>
          <a:p>
            <a:pPr algn="ctr"/>
            <a:r>
              <a:rPr lang="en-US" sz="2000" dirty="0">
                <a:solidFill>
                  <a:srgbClr val="800000"/>
                </a:solidFill>
                <a:latin typeface="Arial" pitchFamily="34" charset="0"/>
                <a:cs typeface="Arial" pitchFamily="34" charset="0"/>
              </a:rPr>
              <a:t>but drought is a risk</a:t>
            </a:r>
          </a:p>
          <a:p>
            <a:pPr algn="ctr"/>
            <a:endParaRPr lang="en-US" sz="1600" dirty="0">
              <a:solidFill>
                <a:srgbClr val="800000"/>
              </a:solidFill>
              <a:latin typeface="Arial" pitchFamily="34" charset="0"/>
              <a:cs typeface="Arial" pitchFamily="34" charset="0"/>
            </a:endParaRPr>
          </a:p>
          <a:p>
            <a:pPr algn="ctr"/>
            <a:r>
              <a:rPr lang="en-US" sz="1700" i="1" dirty="0">
                <a:solidFill>
                  <a:srgbClr val="800000"/>
                </a:solidFill>
                <a:latin typeface="Arial" pitchFamily="34" charset="0"/>
                <a:cs typeface="Arial" pitchFamily="34" charset="0"/>
              </a:rPr>
              <a:t>(in years when the river</a:t>
            </a:r>
          </a:p>
          <a:p>
            <a:pPr algn="ctr"/>
            <a:r>
              <a:rPr lang="en-US" sz="1700" i="1" dirty="0">
                <a:solidFill>
                  <a:srgbClr val="800000"/>
                </a:solidFill>
                <a:latin typeface="Arial" pitchFamily="34" charset="0"/>
                <a:cs typeface="Arial" pitchFamily="34" charset="0"/>
              </a:rPr>
              <a:t>does not flood!)</a:t>
            </a:r>
          </a:p>
        </p:txBody>
      </p:sp>
      <p:sp>
        <p:nvSpPr>
          <p:cNvPr id="6" name="TextBox 5"/>
          <p:cNvSpPr txBox="1"/>
          <p:nvPr/>
        </p:nvSpPr>
        <p:spPr>
          <a:xfrm>
            <a:off x="6598920" y="228600"/>
            <a:ext cx="2392680" cy="2908489"/>
          </a:xfrm>
          <a:prstGeom prst="rect">
            <a:avLst/>
          </a:prstGeom>
          <a:solidFill>
            <a:schemeClr val="tx1"/>
          </a:solidFill>
          <a:ln w="22225">
            <a:solidFill>
              <a:schemeClr val="bg1"/>
            </a:solidFill>
          </a:ln>
        </p:spPr>
        <p:txBody>
          <a:bodyPr wrap="square" rtlCol="0">
            <a:spAutoFit/>
          </a:bodyPr>
          <a:lstStyle/>
          <a:p>
            <a:pPr algn="ctr"/>
            <a:endParaRPr lang="en-US" dirty="0"/>
          </a:p>
          <a:p>
            <a:pPr algn="ctr"/>
            <a:r>
              <a:rPr lang="en-US" sz="2100" b="1" dirty="0">
                <a:solidFill>
                  <a:srgbClr val="0000CC"/>
                </a:solidFill>
              </a:rPr>
              <a:t>Show the </a:t>
            </a:r>
          </a:p>
          <a:p>
            <a:pPr algn="ctr"/>
            <a:r>
              <a:rPr lang="en-US" sz="2100" b="1" dirty="0">
                <a:solidFill>
                  <a:srgbClr val="0000CC"/>
                </a:solidFill>
              </a:rPr>
              <a:t>"</a:t>
            </a:r>
            <a:r>
              <a:rPr lang="en-US" sz="2100" b="1" u="sng" dirty="0">
                <a:solidFill>
                  <a:srgbClr val="0000CC"/>
                </a:solidFill>
              </a:rPr>
              <a:t>wheat </a:t>
            </a:r>
            <a:br>
              <a:rPr lang="en-US" sz="2100" b="1" u="sng" dirty="0">
                <a:solidFill>
                  <a:srgbClr val="0000CC"/>
                </a:solidFill>
              </a:rPr>
            </a:br>
            <a:r>
              <a:rPr lang="en-US" sz="2100" b="1" u="sng" dirty="0">
                <a:solidFill>
                  <a:srgbClr val="0000CC"/>
                </a:solidFill>
              </a:rPr>
              <a:t>and millet</a:t>
            </a:r>
            <a:r>
              <a:rPr lang="en-US" sz="2100" b="1" dirty="0">
                <a:solidFill>
                  <a:srgbClr val="0000CC"/>
                </a:solidFill>
              </a:rPr>
              <a:t>" </a:t>
            </a:r>
            <a:br>
              <a:rPr lang="en-US" sz="2100" b="1" dirty="0">
                <a:solidFill>
                  <a:srgbClr val="0000CC"/>
                </a:solidFill>
              </a:rPr>
            </a:br>
            <a:r>
              <a:rPr lang="en-US" sz="2100" b="1" dirty="0">
                <a:solidFill>
                  <a:srgbClr val="0000CC"/>
                </a:solidFill>
              </a:rPr>
              <a:t>region</a:t>
            </a:r>
          </a:p>
          <a:p>
            <a:pPr algn="ctr"/>
            <a:r>
              <a:rPr lang="en-US" sz="2100" b="1" dirty="0">
                <a:solidFill>
                  <a:srgbClr val="0000CC"/>
                </a:solidFill>
              </a:rPr>
              <a:t>on an </a:t>
            </a:r>
            <a:br>
              <a:rPr lang="en-US" sz="2100" b="1" dirty="0">
                <a:solidFill>
                  <a:srgbClr val="0000CC"/>
                </a:solidFill>
              </a:rPr>
            </a:br>
            <a:r>
              <a:rPr lang="en-US" sz="2100" b="1" dirty="0">
                <a:solidFill>
                  <a:srgbClr val="0000CC"/>
                </a:solidFill>
              </a:rPr>
              <a:t>outline map</a:t>
            </a:r>
          </a:p>
          <a:p>
            <a:pPr algn="ctr"/>
            <a:r>
              <a:rPr lang="en-US" sz="2100" b="1" dirty="0">
                <a:solidFill>
                  <a:srgbClr val="0000CC"/>
                </a:solidFill>
              </a:rPr>
              <a:t>of China.</a:t>
            </a:r>
          </a:p>
          <a:p>
            <a:pPr algn="ctr"/>
            <a:endParaRPr lang="en-US" dirty="0"/>
          </a:p>
        </p:txBody>
      </p:sp>
    </p:spTree>
    <p:extLst>
      <p:ext uri="{BB962C8B-B14F-4D97-AF65-F5344CB8AC3E}">
        <p14:creationId xmlns:p14="http://schemas.microsoft.com/office/powerpoint/2010/main" val="199387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5867400" y="3124200"/>
            <a:ext cx="3124200" cy="2514600"/>
          </a:xfrm>
          <a:prstGeom prst="wedgeRoundRectCallout">
            <a:avLst>
              <a:gd name="adj1" fmla="val -68951"/>
              <a:gd name="adj2" fmla="val -5127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Farther inland,</a:t>
            </a:r>
          </a:p>
          <a:p>
            <a:pPr algn="ctr"/>
            <a:r>
              <a:rPr lang="en-US" sz="2000" dirty="0">
                <a:solidFill>
                  <a:srgbClr val="800000"/>
                </a:solidFill>
                <a:latin typeface="Arial" pitchFamily="34" charset="0"/>
                <a:cs typeface="Arial" pitchFamily="34" charset="0"/>
              </a:rPr>
              <a:t>corn has recently become widely grown.</a:t>
            </a: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It has the same use</a:t>
            </a:r>
          </a:p>
          <a:p>
            <a:pPr algn="ctr"/>
            <a:r>
              <a:rPr lang="en-US" sz="2000" dirty="0">
                <a:solidFill>
                  <a:srgbClr val="800000"/>
                </a:solidFill>
                <a:latin typeface="Arial" pitchFamily="34" charset="0"/>
                <a:cs typeface="Arial" pitchFamily="34" charset="0"/>
              </a:rPr>
              <a:t>as in the United States</a:t>
            </a:r>
          </a:p>
          <a:p>
            <a:pPr algn="ctr"/>
            <a:r>
              <a:rPr lang="en-US" sz="2000" dirty="0">
                <a:solidFill>
                  <a:srgbClr val="800000"/>
                </a:solidFill>
                <a:latin typeface="Arial" pitchFamily="34" charset="0"/>
                <a:cs typeface="Arial" pitchFamily="34" charset="0"/>
              </a:rPr>
              <a:t>(as feed for pigs).</a:t>
            </a:r>
          </a:p>
          <a:p>
            <a:pPr algn="ctr"/>
            <a:endParaRPr lang="en-US" sz="2000" dirty="0">
              <a:solidFill>
                <a:srgbClr val="800000"/>
              </a:solidFill>
              <a:latin typeface="Arial" pitchFamily="34" charset="0"/>
              <a:cs typeface="Arial" pitchFamily="34" charset="0"/>
            </a:endParaRPr>
          </a:p>
        </p:txBody>
      </p:sp>
      <p:sp>
        <p:nvSpPr>
          <p:cNvPr id="6" name="TextBox 5"/>
          <p:cNvSpPr txBox="1"/>
          <p:nvPr/>
        </p:nvSpPr>
        <p:spPr>
          <a:xfrm>
            <a:off x="6624988" y="381000"/>
            <a:ext cx="2209800" cy="2185214"/>
          </a:xfrm>
          <a:prstGeom prst="rect">
            <a:avLst/>
          </a:prstGeom>
          <a:solidFill>
            <a:schemeClr val="tx1"/>
          </a:solidFill>
          <a:ln w="22225">
            <a:solidFill>
              <a:schemeClr val="bg1"/>
            </a:solidFill>
          </a:ln>
        </p:spPr>
        <p:txBody>
          <a:bodyPr wrap="square" rtlCol="0">
            <a:spAutoFit/>
          </a:bodyPr>
          <a:lstStyle/>
          <a:p>
            <a:pPr algn="ctr"/>
            <a:endParaRPr lang="en-US" dirty="0"/>
          </a:p>
          <a:p>
            <a:pPr algn="ctr"/>
            <a:r>
              <a:rPr lang="en-US" sz="2000" dirty="0">
                <a:solidFill>
                  <a:srgbClr val="0000CC"/>
                </a:solidFill>
              </a:rPr>
              <a:t>The </a:t>
            </a:r>
            <a:r>
              <a:rPr lang="en-US" sz="2000" b="1" dirty="0">
                <a:solidFill>
                  <a:srgbClr val="0000CC"/>
                </a:solidFill>
              </a:rPr>
              <a:t>"</a:t>
            </a:r>
            <a:r>
              <a:rPr lang="en-US" sz="2000" b="1" u="sng" dirty="0">
                <a:solidFill>
                  <a:srgbClr val="0000CC"/>
                </a:solidFill>
              </a:rPr>
              <a:t>corn</a:t>
            </a:r>
            <a:r>
              <a:rPr lang="en-US" sz="2000" b="1" dirty="0">
                <a:solidFill>
                  <a:srgbClr val="0000CC"/>
                </a:solidFill>
              </a:rPr>
              <a:t>"</a:t>
            </a:r>
            <a:r>
              <a:rPr lang="en-US" sz="2000" dirty="0">
                <a:solidFill>
                  <a:srgbClr val="0000CC"/>
                </a:solidFill>
              </a:rPr>
              <a:t> </a:t>
            </a:r>
            <a:br>
              <a:rPr lang="en-US" sz="2000" dirty="0">
                <a:solidFill>
                  <a:srgbClr val="0000CC"/>
                </a:solidFill>
              </a:rPr>
            </a:br>
            <a:r>
              <a:rPr lang="en-US" sz="2000" dirty="0">
                <a:solidFill>
                  <a:srgbClr val="0000CC"/>
                </a:solidFill>
              </a:rPr>
              <a:t>region</a:t>
            </a:r>
          </a:p>
          <a:p>
            <a:pPr algn="ctr"/>
            <a:r>
              <a:rPr lang="en-US" sz="2000" dirty="0">
                <a:solidFill>
                  <a:srgbClr val="0000CC"/>
                </a:solidFill>
              </a:rPr>
              <a:t>is near</a:t>
            </a:r>
            <a:br>
              <a:rPr lang="en-US" sz="2000" dirty="0">
                <a:solidFill>
                  <a:srgbClr val="0000CC"/>
                </a:solidFill>
              </a:rPr>
            </a:br>
            <a:r>
              <a:rPr lang="en-US" sz="2000" dirty="0">
                <a:solidFill>
                  <a:srgbClr val="0000CC"/>
                </a:solidFill>
              </a:rPr>
              <a:t>other</a:t>
            </a:r>
            <a:br>
              <a:rPr lang="en-US" sz="2000" dirty="0">
                <a:solidFill>
                  <a:srgbClr val="0000CC"/>
                </a:solidFill>
              </a:rPr>
            </a:br>
            <a:r>
              <a:rPr lang="en-US" sz="2000" dirty="0">
                <a:solidFill>
                  <a:srgbClr val="0000CC"/>
                </a:solidFill>
              </a:rPr>
              <a:t>crop regions.</a:t>
            </a:r>
          </a:p>
          <a:p>
            <a:pPr algn="ctr"/>
            <a:endParaRPr lang="en-US" dirty="0"/>
          </a:p>
        </p:txBody>
      </p:sp>
    </p:spTree>
    <p:extLst>
      <p:ext uri="{BB962C8B-B14F-4D97-AF65-F5344CB8AC3E}">
        <p14:creationId xmlns:p14="http://schemas.microsoft.com/office/powerpoint/2010/main" val="180805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6019800" y="2133600"/>
            <a:ext cx="2819400" cy="2895600"/>
          </a:xfrm>
          <a:prstGeom prst="wedgeRoundRectCallout">
            <a:avLst>
              <a:gd name="adj1" fmla="val -38282"/>
              <a:gd name="adj2" fmla="val 57973"/>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When we show all four crops </a:t>
            </a:r>
          </a:p>
          <a:p>
            <a:pPr algn="ctr"/>
            <a:r>
              <a:rPr lang="en-US" sz="2000" dirty="0">
                <a:solidFill>
                  <a:srgbClr val="800000"/>
                </a:solidFill>
                <a:latin typeface="Arial" pitchFamily="34" charset="0"/>
                <a:cs typeface="Arial" pitchFamily="34" charset="0"/>
              </a:rPr>
              <a:t>on one map,</a:t>
            </a:r>
          </a:p>
          <a:p>
            <a:pPr algn="ctr"/>
            <a:r>
              <a:rPr lang="en-US" sz="2000" dirty="0">
                <a:solidFill>
                  <a:srgbClr val="800000"/>
                </a:solidFill>
                <a:latin typeface="Arial" pitchFamily="34" charset="0"/>
                <a:cs typeface="Arial" pitchFamily="34" charset="0"/>
              </a:rPr>
              <a:t>there is</a:t>
            </a:r>
          </a:p>
          <a:p>
            <a:pPr algn="ctr"/>
            <a:r>
              <a:rPr lang="en-US" sz="2000" dirty="0">
                <a:solidFill>
                  <a:srgbClr val="800000"/>
                </a:solidFill>
                <a:latin typeface="Arial" pitchFamily="34" charset="0"/>
                <a:cs typeface="Arial" pitchFamily="34" charset="0"/>
              </a:rPr>
              <a:t>some overlap,</a:t>
            </a:r>
          </a:p>
          <a:p>
            <a:pPr algn="ctr"/>
            <a:r>
              <a:rPr lang="en-US" sz="2000" dirty="0">
                <a:solidFill>
                  <a:srgbClr val="800000"/>
                </a:solidFill>
                <a:latin typeface="Arial" pitchFamily="34" charset="0"/>
                <a:cs typeface="Arial" pitchFamily="34" charset="0"/>
              </a:rPr>
              <a:t>but you still see</a:t>
            </a:r>
          </a:p>
          <a:p>
            <a:pPr algn="ctr"/>
            <a:r>
              <a:rPr lang="en-US" sz="2000" dirty="0">
                <a:solidFill>
                  <a:srgbClr val="800000"/>
                </a:solidFill>
                <a:latin typeface="Arial" pitchFamily="34" charset="0"/>
                <a:cs typeface="Arial" pitchFamily="34" charset="0"/>
              </a:rPr>
              <a:t> distinct regions.</a:t>
            </a:r>
          </a:p>
        </p:txBody>
      </p:sp>
    </p:spTree>
    <p:extLst>
      <p:ext uri="{BB962C8B-B14F-4D97-AF65-F5344CB8AC3E}">
        <p14:creationId xmlns:p14="http://schemas.microsoft.com/office/powerpoint/2010/main" val="300971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1667" t="23546" r="23333"/>
          <a:stretch/>
        </p:blipFill>
        <p:spPr>
          <a:xfrm>
            <a:off x="133349" y="304800"/>
            <a:ext cx="6279763" cy="6324600"/>
          </a:xfrm>
          <a:prstGeom prst="rect">
            <a:avLst/>
          </a:prstGeom>
        </p:spPr>
      </p:pic>
      <p:sp>
        <p:nvSpPr>
          <p:cNvPr id="2" name="Rounded Rectangular Callout 4"/>
          <p:cNvSpPr/>
          <p:nvPr/>
        </p:nvSpPr>
        <p:spPr>
          <a:xfrm>
            <a:off x="381000" y="160124"/>
            <a:ext cx="3657600" cy="1252552"/>
          </a:xfrm>
          <a:prstGeom prst="wedgeRoundRectCallout">
            <a:avLst>
              <a:gd name="adj1" fmla="val 45834"/>
              <a:gd name="adj2" fmla="val 117170"/>
              <a:gd name="adj3" fmla="val 16667"/>
            </a:avLst>
          </a:prstGeom>
          <a:solidFill>
            <a:srgbClr val="CCFF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itchFamily="34" charset="0"/>
                <a:cs typeface="Arial" pitchFamily="34" charset="0"/>
              </a:rPr>
              <a:t>This map shows </a:t>
            </a:r>
            <a:r>
              <a:rPr lang="en-US" sz="2000" dirty="0">
                <a:solidFill>
                  <a:srgbClr val="0000FF"/>
                </a:solidFill>
                <a:latin typeface="Arial" pitchFamily="34" charset="0"/>
                <a:cs typeface="Arial" pitchFamily="34" charset="0"/>
              </a:rPr>
              <a:t>amount of precipitation</a:t>
            </a:r>
            <a:r>
              <a:rPr lang="en-US" sz="2000" dirty="0">
                <a:solidFill>
                  <a:schemeClr val="bg1"/>
                </a:solidFill>
                <a:latin typeface="Arial" pitchFamily="34" charset="0"/>
                <a:cs typeface="Arial" pitchFamily="34" charset="0"/>
              </a:rPr>
              <a:t>. </a:t>
            </a:r>
          </a:p>
        </p:txBody>
      </p:sp>
      <p:sp>
        <p:nvSpPr>
          <p:cNvPr id="5" name="TextBox 4"/>
          <p:cNvSpPr txBox="1"/>
          <p:nvPr/>
        </p:nvSpPr>
        <p:spPr>
          <a:xfrm>
            <a:off x="5719879" y="2114430"/>
            <a:ext cx="3162300" cy="3554819"/>
          </a:xfrm>
          <a:prstGeom prst="rect">
            <a:avLst/>
          </a:prstGeom>
          <a:solidFill>
            <a:schemeClr val="tx1"/>
          </a:solidFill>
          <a:ln w="22225">
            <a:solidFill>
              <a:schemeClr val="bg1"/>
            </a:solidFill>
          </a:ln>
        </p:spPr>
        <p:txBody>
          <a:bodyPr wrap="square" rtlCol="0">
            <a:spAutoFit/>
          </a:bodyPr>
          <a:lstStyle/>
          <a:p>
            <a:pPr algn="ctr"/>
            <a:endParaRPr lang="en-US" dirty="0">
              <a:solidFill>
                <a:srgbClr val="0000FF"/>
              </a:solidFill>
            </a:endParaRPr>
          </a:p>
          <a:p>
            <a:pPr algn="ctr"/>
            <a:r>
              <a:rPr lang="en-US" sz="2100" b="1" dirty="0">
                <a:solidFill>
                  <a:srgbClr val="0000FF"/>
                </a:solidFill>
              </a:rPr>
              <a:t>On the China</a:t>
            </a:r>
            <a:br>
              <a:rPr lang="en-US" sz="2100" b="1" dirty="0">
                <a:solidFill>
                  <a:srgbClr val="0000FF"/>
                </a:solidFill>
              </a:rPr>
            </a:br>
            <a:r>
              <a:rPr lang="en-US" sz="2100" b="1" dirty="0">
                <a:solidFill>
                  <a:srgbClr val="0000FF"/>
                </a:solidFill>
              </a:rPr>
              <a:t>outline map, label</a:t>
            </a:r>
          </a:p>
          <a:p>
            <a:pPr algn="ctr"/>
            <a:endParaRPr lang="en-US" sz="2100" b="1" dirty="0">
              <a:solidFill>
                <a:srgbClr val="0000FF"/>
              </a:solidFill>
            </a:endParaRPr>
          </a:p>
          <a:p>
            <a:pPr algn="ctr"/>
            <a:r>
              <a:rPr lang="en-US" sz="2100" b="1" dirty="0">
                <a:solidFill>
                  <a:srgbClr val="0000FF"/>
                </a:solidFill>
              </a:rPr>
              <a:t>the lowest precipitation</a:t>
            </a:r>
            <a:br>
              <a:rPr lang="en-US" sz="2100" b="1" dirty="0">
                <a:solidFill>
                  <a:srgbClr val="0000FF"/>
                </a:solidFill>
              </a:rPr>
            </a:br>
            <a:r>
              <a:rPr lang="en-US" sz="2100" b="1" dirty="0">
                <a:solidFill>
                  <a:srgbClr val="0000FF"/>
                </a:solidFill>
              </a:rPr>
              <a:t>area (DRY)</a:t>
            </a:r>
          </a:p>
          <a:p>
            <a:pPr algn="ctr"/>
            <a:r>
              <a:rPr lang="en-US" sz="2100" b="1" dirty="0">
                <a:solidFill>
                  <a:srgbClr val="0000FF"/>
                </a:solidFill>
              </a:rPr>
              <a:t>and </a:t>
            </a:r>
            <a:br>
              <a:rPr lang="en-US" sz="2100" b="1" dirty="0">
                <a:solidFill>
                  <a:srgbClr val="0000FF"/>
                </a:solidFill>
              </a:rPr>
            </a:br>
            <a:r>
              <a:rPr lang="en-US" sz="2100" b="1" dirty="0">
                <a:solidFill>
                  <a:srgbClr val="0000FF"/>
                </a:solidFill>
              </a:rPr>
              <a:t>the highest precipitation area (WET).</a:t>
            </a:r>
          </a:p>
          <a:p>
            <a:pPr algn="ctr"/>
            <a:endParaRPr lang="en-US" dirty="0"/>
          </a:p>
        </p:txBody>
      </p:sp>
      <p:sp>
        <p:nvSpPr>
          <p:cNvPr id="7" name="TextBox 6"/>
          <p:cNvSpPr txBox="1"/>
          <p:nvPr/>
        </p:nvSpPr>
        <p:spPr>
          <a:xfrm>
            <a:off x="936818" y="2514540"/>
            <a:ext cx="2618794" cy="400110"/>
          </a:xfrm>
          <a:prstGeom prst="rect">
            <a:avLst/>
          </a:prstGeom>
          <a:noFill/>
        </p:spPr>
        <p:txBody>
          <a:bodyPr wrap="square" rtlCol="0">
            <a:spAutoFit/>
          </a:bodyPr>
          <a:lstStyle/>
          <a:p>
            <a:r>
              <a:rPr lang="en-US" sz="2000" b="1" dirty="0">
                <a:solidFill>
                  <a:schemeClr val="accent6">
                    <a:lumMod val="75000"/>
                  </a:schemeClr>
                </a:solidFill>
              </a:rPr>
              <a:t>Low precipitation</a:t>
            </a:r>
          </a:p>
        </p:txBody>
      </p:sp>
      <p:sp>
        <p:nvSpPr>
          <p:cNvPr id="8" name="TextBox 7"/>
          <p:cNvSpPr txBox="1"/>
          <p:nvPr/>
        </p:nvSpPr>
        <p:spPr>
          <a:xfrm>
            <a:off x="3677558" y="3895334"/>
            <a:ext cx="1835538" cy="707886"/>
          </a:xfrm>
          <a:prstGeom prst="rect">
            <a:avLst/>
          </a:prstGeom>
          <a:noFill/>
        </p:spPr>
        <p:txBody>
          <a:bodyPr wrap="square" rtlCol="0">
            <a:spAutoFit/>
          </a:bodyPr>
          <a:lstStyle/>
          <a:p>
            <a:pPr algn="ctr"/>
            <a:r>
              <a:rPr lang="en-US" sz="2000" b="1" dirty="0">
                <a:solidFill>
                  <a:srgbClr val="0070C0"/>
                </a:solidFill>
              </a:rPr>
              <a:t>High </a:t>
            </a:r>
          </a:p>
          <a:p>
            <a:pPr algn="ctr"/>
            <a:r>
              <a:rPr lang="en-US" sz="2000" b="1" dirty="0">
                <a:solidFill>
                  <a:srgbClr val="0070C0"/>
                </a:solidFill>
              </a:rPr>
              <a:t>precipitation</a:t>
            </a:r>
          </a:p>
        </p:txBody>
      </p:sp>
      <p:sp>
        <p:nvSpPr>
          <p:cNvPr id="9" name="TextBox 8"/>
          <p:cNvSpPr txBox="1"/>
          <p:nvPr/>
        </p:nvSpPr>
        <p:spPr>
          <a:xfrm>
            <a:off x="1179415" y="2114430"/>
            <a:ext cx="1066800" cy="400110"/>
          </a:xfrm>
          <a:prstGeom prst="rect">
            <a:avLst/>
          </a:prstGeom>
          <a:noFill/>
        </p:spPr>
        <p:txBody>
          <a:bodyPr wrap="square" rtlCol="0">
            <a:spAutoFit/>
          </a:bodyPr>
          <a:lstStyle/>
          <a:p>
            <a:r>
              <a:rPr lang="en-US" sz="2000" dirty="0">
                <a:solidFill>
                  <a:schemeClr val="bg1"/>
                </a:solidFill>
              </a:rPr>
              <a:t>DRY</a:t>
            </a:r>
          </a:p>
        </p:txBody>
      </p:sp>
      <p:sp>
        <p:nvSpPr>
          <p:cNvPr id="10" name="TextBox 9"/>
          <p:cNvSpPr txBox="1"/>
          <p:nvPr/>
        </p:nvSpPr>
        <p:spPr>
          <a:xfrm>
            <a:off x="1757006" y="3114675"/>
            <a:ext cx="1066800" cy="400110"/>
          </a:xfrm>
          <a:prstGeom prst="rect">
            <a:avLst/>
          </a:prstGeom>
          <a:noFill/>
        </p:spPr>
        <p:txBody>
          <a:bodyPr wrap="square" rtlCol="0">
            <a:spAutoFit/>
          </a:bodyPr>
          <a:lstStyle/>
          <a:p>
            <a:r>
              <a:rPr lang="en-US" sz="2000" dirty="0">
                <a:solidFill>
                  <a:schemeClr val="bg1"/>
                </a:solidFill>
              </a:rPr>
              <a:t>DRY</a:t>
            </a:r>
          </a:p>
        </p:txBody>
      </p:sp>
      <p:sp>
        <p:nvSpPr>
          <p:cNvPr id="11" name="TextBox 10"/>
          <p:cNvSpPr txBox="1"/>
          <p:nvPr/>
        </p:nvSpPr>
        <p:spPr>
          <a:xfrm>
            <a:off x="4446296" y="1885890"/>
            <a:ext cx="1066800" cy="400110"/>
          </a:xfrm>
          <a:prstGeom prst="rect">
            <a:avLst/>
          </a:prstGeom>
          <a:noFill/>
        </p:spPr>
        <p:txBody>
          <a:bodyPr wrap="square" rtlCol="0">
            <a:spAutoFit/>
          </a:bodyPr>
          <a:lstStyle/>
          <a:p>
            <a:r>
              <a:rPr lang="en-US" sz="2000" dirty="0">
                <a:solidFill>
                  <a:schemeClr val="bg1"/>
                </a:solidFill>
              </a:rPr>
              <a:t>DRY</a:t>
            </a:r>
          </a:p>
        </p:txBody>
      </p:sp>
      <p:sp>
        <p:nvSpPr>
          <p:cNvPr id="12" name="TextBox 11"/>
          <p:cNvSpPr txBox="1"/>
          <p:nvPr/>
        </p:nvSpPr>
        <p:spPr>
          <a:xfrm>
            <a:off x="4016288" y="4624386"/>
            <a:ext cx="1066800" cy="400110"/>
          </a:xfrm>
          <a:prstGeom prst="rect">
            <a:avLst/>
          </a:prstGeom>
          <a:noFill/>
        </p:spPr>
        <p:txBody>
          <a:bodyPr wrap="square" rtlCol="0">
            <a:spAutoFit/>
          </a:bodyPr>
          <a:lstStyle/>
          <a:p>
            <a:r>
              <a:rPr lang="en-US" sz="2000" dirty="0">
                <a:solidFill>
                  <a:schemeClr val="bg1"/>
                </a:solidFill>
              </a:rPr>
              <a:t>WET</a:t>
            </a:r>
          </a:p>
        </p:txBody>
      </p:sp>
    </p:spTree>
    <p:extLst>
      <p:ext uri="{BB962C8B-B14F-4D97-AF65-F5344CB8AC3E}">
        <p14:creationId xmlns:p14="http://schemas.microsoft.com/office/powerpoint/2010/main" val="916382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6" name="Rounded Rectangular Callout 5"/>
          <p:cNvSpPr/>
          <p:nvPr/>
        </p:nvSpPr>
        <p:spPr>
          <a:xfrm>
            <a:off x="6651813" y="378168"/>
            <a:ext cx="2209800" cy="3015443"/>
          </a:xfrm>
          <a:prstGeom prst="wedgeRoundRectCallout">
            <a:avLst>
              <a:gd name="adj1" fmla="val -1027"/>
              <a:gd name="adj2" fmla="val 4971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The DRY northern and western half </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of China</a:t>
            </a:r>
          </a:p>
          <a:p>
            <a:pPr algn="ctr"/>
            <a:r>
              <a:rPr lang="en-US" sz="2000" dirty="0">
                <a:solidFill>
                  <a:srgbClr val="800000"/>
                </a:solidFill>
                <a:latin typeface="Arial" pitchFamily="34" charset="0"/>
                <a:cs typeface="Arial" pitchFamily="34" charset="0"/>
              </a:rPr>
              <a:t>also has very few people..</a:t>
            </a:r>
          </a:p>
        </p:txBody>
      </p:sp>
      <p:sp>
        <p:nvSpPr>
          <p:cNvPr id="7" name="Rounded Rectangular Callout 4"/>
          <p:cNvSpPr/>
          <p:nvPr/>
        </p:nvSpPr>
        <p:spPr>
          <a:xfrm>
            <a:off x="219635" y="66705"/>
            <a:ext cx="6272605" cy="714345"/>
          </a:xfrm>
          <a:prstGeom prst="wedgeRoundRectCallout">
            <a:avLst>
              <a:gd name="adj1" fmla="val -22555"/>
              <a:gd name="adj2" fmla="val 236632"/>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solidFill>
                  <a:srgbClr val="800000"/>
                </a:solidFill>
                <a:latin typeface="Arial" pitchFamily="34" charset="0"/>
                <a:cs typeface="Arial" pitchFamily="34" charset="0"/>
              </a:rPr>
              <a:t>Northwestern China </a:t>
            </a:r>
            <a:r>
              <a:rPr lang="en-US" sz="2000" dirty="0">
                <a:solidFill>
                  <a:srgbClr val="800000"/>
                </a:solidFill>
                <a:latin typeface="Arial" pitchFamily="34" charset="0"/>
                <a:cs typeface="Arial" pitchFamily="34" charset="0"/>
              </a:rPr>
              <a:t>is generally dry, </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with only a few small areas of irrigated farming.</a:t>
            </a:r>
          </a:p>
        </p:txBody>
      </p:sp>
      <p:sp>
        <p:nvSpPr>
          <p:cNvPr id="8" name="TextBox 7"/>
          <p:cNvSpPr txBox="1"/>
          <p:nvPr/>
        </p:nvSpPr>
        <p:spPr>
          <a:xfrm>
            <a:off x="933450" y="2486055"/>
            <a:ext cx="1066800" cy="400110"/>
          </a:xfrm>
          <a:prstGeom prst="rect">
            <a:avLst/>
          </a:prstGeom>
          <a:noFill/>
        </p:spPr>
        <p:txBody>
          <a:bodyPr wrap="square" rtlCol="0">
            <a:spAutoFit/>
          </a:bodyPr>
          <a:lstStyle/>
          <a:p>
            <a:r>
              <a:rPr lang="en-US" sz="2000" dirty="0">
                <a:solidFill>
                  <a:schemeClr val="bg1"/>
                </a:solidFill>
              </a:rPr>
              <a:t>DRY</a:t>
            </a:r>
          </a:p>
        </p:txBody>
      </p:sp>
      <p:sp>
        <p:nvSpPr>
          <p:cNvPr id="9" name="TextBox 8"/>
          <p:cNvSpPr txBox="1"/>
          <p:nvPr/>
        </p:nvSpPr>
        <p:spPr>
          <a:xfrm>
            <a:off x="2000250" y="2924265"/>
            <a:ext cx="1066800" cy="400110"/>
          </a:xfrm>
          <a:prstGeom prst="rect">
            <a:avLst/>
          </a:prstGeom>
          <a:noFill/>
        </p:spPr>
        <p:txBody>
          <a:bodyPr wrap="square" rtlCol="0">
            <a:spAutoFit/>
          </a:bodyPr>
          <a:lstStyle/>
          <a:p>
            <a:r>
              <a:rPr lang="en-US" sz="2000" dirty="0">
                <a:solidFill>
                  <a:schemeClr val="bg1"/>
                </a:solidFill>
              </a:rPr>
              <a:t>DRY</a:t>
            </a:r>
          </a:p>
        </p:txBody>
      </p:sp>
      <p:sp>
        <p:nvSpPr>
          <p:cNvPr id="10" name="TextBox 9"/>
          <p:cNvSpPr txBox="1"/>
          <p:nvPr/>
        </p:nvSpPr>
        <p:spPr>
          <a:xfrm>
            <a:off x="4629150" y="1885890"/>
            <a:ext cx="1066800" cy="400110"/>
          </a:xfrm>
          <a:prstGeom prst="rect">
            <a:avLst/>
          </a:prstGeom>
          <a:noFill/>
        </p:spPr>
        <p:txBody>
          <a:bodyPr wrap="square" rtlCol="0">
            <a:spAutoFit/>
          </a:bodyPr>
          <a:lstStyle/>
          <a:p>
            <a:r>
              <a:rPr lang="en-US" sz="2000" dirty="0">
                <a:solidFill>
                  <a:schemeClr val="bg1"/>
                </a:solidFill>
              </a:rPr>
              <a:t>DRY</a:t>
            </a:r>
          </a:p>
        </p:txBody>
      </p:sp>
    </p:spTree>
    <p:extLst>
      <p:ext uri="{BB962C8B-B14F-4D97-AF65-F5344CB8AC3E}">
        <p14:creationId xmlns:p14="http://schemas.microsoft.com/office/powerpoint/2010/main" val="22003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0" y="0"/>
            <a:ext cx="5410200" cy="1981200"/>
          </a:xfrm>
          <a:prstGeom prst="wedgeRoundRectCallout">
            <a:avLst>
              <a:gd name="adj1" fmla="val -22779"/>
              <a:gd name="adj2" fmla="val 90455"/>
              <a:gd name="adj3" fmla="val 16667"/>
            </a:avLst>
          </a:prstGeom>
          <a:solidFill>
            <a:srgbClr val="D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The </a:t>
            </a:r>
            <a:r>
              <a:rPr lang="en-US" sz="2000" u="sng" dirty="0">
                <a:solidFill>
                  <a:srgbClr val="800000"/>
                </a:solidFill>
                <a:latin typeface="Arial" pitchFamily="34" charset="0"/>
                <a:cs typeface="Arial" pitchFamily="34" charset="0"/>
              </a:rPr>
              <a:t>southwestern</a:t>
            </a:r>
            <a:r>
              <a:rPr lang="en-US" sz="2000" dirty="0">
                <a:solidFill>
                  <a:srgbClr val="800000"/>
                </a:solidFill>
                <a:latin typeface="Arial" pitchFamily="34" charset="0"/>
                <a:cs typeface="Arial" pitchFamily="34" charset="0"/>
              </a:rPr>
              <a:t> area</a:t>
            </a:r>
          </a:p>
          <a:p>
            <a:pPr algn="ctr"/>
            <a:r>
              <a:rPr lang="en-US" sz="2000" dirty="0">
                <a:solidFill>
                  <a:srgbClr val="800000"/>
                </a:solidFill>
                <a:latin typeface="Arial" pitchFamily="34" charset="0"/>
                <a:cs typeface="Arial" pitchFamily="34" charset="0"/>
              </a:rPr>
              <a:t>has another problem - very high elevation.</a:t>
            </a:r>
          </a:p>
          <a:p>
            <a:pPr algn="ctr"/>
            <a:endParaRPr lang="en-US" sz="8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These </a:t>
            </a:r>
            <a:r>
              <a:rPr lang="en-US" sz="2000" u="sng" dirty="0">
                <a:solidFill>
                  <a:srgbClr val="800000"/>
                </a:solidFill>
                <a:latin typeface="Arial" pitchFamily="34" charset="0"/>
                <a:cs typeface="Arial" pitchFamily="34" charset="0"/>
              </a:rPr>
              <a:t>cold</a:t>
            </a:r>
            <a:r>
              <a:rPr lang="en-US" sz="2000" dirty="0">
                <a:solidFill>
                  <a:srgbClr val="800000"/>
                </a:solidFill>
                <a:latin typeface="Arial" pitchFamily="34" charset="0"/>
                <a:cs typeface="Arial" pitchFamily="34" charset="0"/>
              </a:rPr>
              <a:t> mountains have very little land</a:t>
            </a:r>
          </a:p>
          <a:p>
            <a:pPr algn="ctr"/>
            <a:r>
              <a:rPr lang="en-US" sz="2000" dirty="0">
                <a:solidFill>
                  <a:srgbClr val="800000"/>
                </a:solidFill>
                <a:latin typeface="Arial" pitchFamily="34" charset="0"/>
                <a:cs typeface="Arial" pitchFamily="34" charset="0"/>
              </a:rPr>
              <a:t>that is suitable  for crop farming.</a:t>
            </a:r>
          </a:p>
        </p:txBody>
      </p:sp>
      <p:sp>
        <p:nvSpPr>
          <p:cNvPr id="6" name="TextBox 5"/>
          <p:cNvSpPr txBox="1"/>
          <p:nvPr/>
        </p:nvSpPr>
        <p:spPr>
          <a:xfrm>
            <a:off x="1828800" y="3048000"/>
            <a:ext cx="1066800" cy="1015663"/>
          </a:xfrm>
          <a:prstGeom prst="rect">
            <a:avLst/>
          </a:prstGeom>
          <a:noFill/>
        </p:spPr>
        <p:txBody>
          <a:bodyPr wrap="square" rtlCol="0">
            <a:spAutoFit/>
          </a:bodyPr>
          <a:lstStyle/>
          <a:p>
            <a:r>
              <a:rPr lang="en-US" sz="2000" dirty="0">
                <a:solidFill>
                  <a:schemeClr val="bg1"/>
                </a:solidFill>
              </a:rPr>
              <a:t>HIGH</a:t>
            </a:r>
            <a:br>
              <a:rPr lang="en-US" sz="2000" dirty="0">
                <a:solidFill>
                  <a:schemeClr val="bg1"/>
                </a:solidFill>
              </a:rPr>
            </a:br>
            <a:r>
              <a:rPr lang="en-US" sz="2000" dirty="0">
                <a:solidFill>
                  <a:schemeClr val="bg1"/>
                </a:solidFill>
              </a:rPr>
              <a:t>and</a:t>
            </a:r>
          </a:p>
          <a:p>
            <a:r>
              <a:rPr lang="en-US" sz="2000" dirty="0">
                <a:solidFill>
                  <a:schemeClr val="bg1"/>
                </a:solidFill>
              </a:rPr>
              <a:t>COLD</a:t>
            </a:r>
          </a:p>
        </p:txBody>
      </p:sp>
      <p:sp>
        <p:nvSpPr>
          <p:cNvPr id="7" name="TextBox 6"/>
          <p:cNvSpPr txBox="1"/>
          <p:nvPr/>
        </p:nvSpPr>
        <p:spPr>
          <a:xfrm>
            <a:off x="5943600" y="2478613"/>
            <a:ext cx="2857500" cy="2154436"/>
          </a:xfrm>
          <a:prstGeom prst="rect">
            <a:avLst/>
          </a:prstGeom>
          <a:solidFill>
            <a:schemeClr val="tx1"/>
          </a:solidFill>
          <a:ln w="22225">
            <a:solidFill>
              <a:schemeClr val="bg1"/>
            </a:solidFill>
          </a:ln>
        </p:spPr>
        <p:txBody>
          <a:bodyPr wrap="square" rtlCol="0">
            <a:spAutoFit/>
          </a:bodyPr>
          <a:lstStyle/>
          <a:p>
            <a:pPr algn="ctr"/>
            <a:endParaRPr lang="en-US" dirty="0">
              <a:solidFill>
                <a:srgbClr val="0000FF"/>
              </a:solidFill>
            </a:endParaRPr>
          </a:p>
          <a:p>
            <a:pPr algn="ctr"/>
            <a:r>
              <a:rPr lang="en-US" sz="2000" b="1" dirty="0">
                <a:solidFill>
                  <a:srgbClr val="0000FF"/>
                </a:solidFill>
              </a:rPr>
              <a:t>On the China</a:t>
            </a:r>
            <a:br>
              <a:rPr lang="en-US" sz="2000" b="1" dirty="0">
                <a:solidFill>
                  <a:srgbClr val="0000FF"/>
                </a:solidFill>
              </a:rPr>
            </a:br>
            <a:r>
              <a:rPr lang="en-US" sz="2000" b="1" dirty="0">
                <a:solidFill>
                  <a:srgbClr val="0000FF"/>
                </a:solidFill>
              </a:rPr>
              <a:t>outline map, label</a:t>
            </a:r>
          </a:p>
          <a:p>
            <a:pPr algn="ctr"/>
            <a:endParaRPr lang="en-US" b="1" dirty="0">
              <a:solidFill>
                <a:srgbClr val="0000FF"/>
              </a:solidFill>
            </a:endParaRPr>
          </a:p>
          <a:p>
            <a:pPr algn="ctr"/>
            <a:r>
              <a:rPr lang="en-US" sz="2000" b="1" dirty="0">
                <a:solidFill>
                  <a:srgbClr val="0000FF"/>
                </a:solidFill>
              </a:rPr>
              <a:t>the high, cold</a:t>
            </a:r>
            <a:br>
              <a:rPr lang="en-US" sz="2000" b="1" dirty="0">
                <a:solidFill>
                  <a:srgbClr val="0000FF"/>
                </a:solidFill>
              </a:rPr>
            </a:br>
            <a:r>
              <a:rPr lang="en-US" sz="2000" b="1" dirty="0">
                <a:solidFill>
                  <a:srgbClr val="0000FF"/>
                </a:solidFill>
              </a:rPr>
              <a:t>region.</a:t>
            </a:r>
          </a:p>
          <a:p>
            <a:pPr algn="ctr"/>
            <a:endParaRPr lang="en-US" dirty="0"/>
          </a:p>
        </p:txBody>
      </p:sp>
    </p:spTree>
    <p:extLst>
      <p:ext uri="{BB962C8B-B14F-4D97-AF65-F5344CB8AC3E}">
        <p14:creationId xmlns:p14="http://schemas.microsoft.com/office/powerpoint/2010/main" val="29031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5848350" y="2133600"/>
            <a:ext cx="3276600" cy="2895600"/>
          </a:xfrm>
          <a:prstGeom prst="wedgeRoundRectCallout">
            <a:avLst>
              <a:gd name="adj1" fmla="val -56855"/>
              <a:gd name="adj2" fmla="val -12761"/>
              <a:gd name="adj3" fmla="val 16667"/>
            </a:avLst>
          </a:prstGeom>
          <a:solidFill>
            <a:srgbClr val="D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This map shows</a:t>
            </a:r>
          </a:p>
          <a:p>
            <a:pPr algn="ctr"/>
            <a:r>
              <a:rPr lang="en-US" sz="2000" dirty="0">
                <a:solidFill>
                  <a:srgbClr val="800000"/>
                </a:solidFill>
                <a:latin typeface="Arial" pitchFamily="34" charset="0"/>
                <a:cs typeface="Arial" pitchFamily="34" charset="0"/>
              </a:rPr>
              <a:t>the high areas</a:t>
            </a:r>
          </a:p>
          <a:p>
            <a:pPr algn="ctr"/>
            <a:r>
              <a:rPr lang="en-US" sz="2000" u="sng" dirty="0">
                <a:solidFill>
                  <a:srgbClr val="800000"/>
                </a:solidFill>
                <a:latin typeface="Arial" pitchFamily="34" charset="0"/>
                <a:cs typeface="Arial" pitchFamily="34" charset="0"/>
              </a:rPr>
              <a:t>and</a:t>
            </a:r>
            <a:r>
              <a:rPr lang="en-US" sz="2000" dirty="0">
                <a:solidFill>
                  <a:srgbClr val="800000"/>
                </a:solidFill>
                <a:latin typeface="Arial" pitchFamily="34" charset="0"/>
                <a:cs typeface="Arial" pitchFamily="34" charset="0"/>
              </a:rPr>
              <a:t> the dry areas.</a:t>
            </a: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China has only </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about half</a:t>
            </a:r>
          </a:p>
          <a:p>
            <a:pPr algn="ctr"/>
            <a:r>
              <a:rPr lang="en-US" sz="2000" dirty="0">
                <a:solidFill>
                  <a:srgbClr val="800000"/>
                </a:solidFill>
                <a:latin typeface="Arial" pitchFamily="34" charset="0"/>
                <a:cs typeface="Arial" pitchFamily="34" charset="0"/>
              </a:rPr>
              <a:t>as much good cropland</a:t>
            </a:r>
          </a:p>
          <a:p>
            <a:pPr algn="ctr"/>
            <a:r>
              <a:rPr lang="en-US" sz="2000" dirty="0">
                <a:solidFill>
                  <a:srgbClr val="800000"/>
                </a:solidFill>
                <a:latin typeface="Arial" pitchFamily="34" charset="0"/>
                <a:cs typeface="Arial" pitchFamily="34" charset="0"/>
              </a:rPr>
              <a:t>as the United States.</a:t>
            </a:r>
          </a:p>
        </p:txBody>
      </p:sp>
      <p:sp>
        <p:nvSpPr>
          <p:cNvPr id="2" name="TextBox 1"/>
          <p:cNvSpPr txBox="1"/>
          <p:nvPr/>
        </p:nvSpPr>
        <p:spPr>
          <a:xfrm>
            <a:off x="1466850" y="2362200"/>
            <a:ext cx="1066800" cy="400110"/>
          </a:xfrm>
          <a:prstGeom prst="rect">
            <a:avLst/>
          </a:prstGeom>
          <a:noFill/>
        </p:spPr>
        <p:txBody>
          <a:bodyPr wrap="square" rtlCol="0">
            <a:spAutoFit/>
          </a:bodyPr>
          <a:lstStyle/>
          <a:p>
            <a:r>
              <a:rPr lang="en-US" sz="2000" dirty="0">
                <a:solidFill>
                  <a:schemeClr val="bg1"/>
                </a:solidFill>
              </a:rPr>
              <a:t>DRY</a:t>
            </a:r>
          </a:p>
        </p:txBody>
      </p:sp>
      <p:sp>
        <p:nvSpPr>
          <p:cNvPr id="6" name="TextBox 5"/>
          <p:cNvSpPr txBox="1"/>
          <p:nvPr/>
        </p:nvSpPr>
        <p:spPr>
          <a:xfrm>
            <a:off x="1447800" y="3228945"/>
            <a:ext cx="1066800" cy="400110"/>
          </a:xfrm>
          <a:prstGeom prst="rect">
            <a:avLst/>
          </a:prstGeom>
          <a:noFill/>
        </p:spPr>
        <p:txBody>
          <a:bodyPr wrap="square" rtlCol="0">
            <a:spAutoFit/>
          </a:bodyPr>
          <a:lstStyle/>
          <a:p>
            <a:r>
              <a:rPr lang="en-US" sz="2000" dirty="0">
                <a:solidFill>
                  <a:schemeClr val="bg1"/>
                </a:solidFill>
              </a:rPr>
              <a:t>HIGH</a:t>
            </a:r>
          </a:p>
        </p:txBody>
      </p:sp>
    </p:spTree>
    <p:extLst>
      <p:ext uri="{BB962C8B-B14F-4D97-AF65-F5344CB8AC3E}">
        <p14:creationId xmlns:p14="http://schemas.microsoft.com/office/powerpoint/2010/main" val="28522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6" name="Oval 5"/>
          <p:cNvSpPr/>
          <p:nvPr/>
        </p:nvSpPr>
        <p:spPr>
          <a:xfrm>
            <a:off x="3312706" y="914400"/>
            <a:ext cx="2286000" cy="1752600"/>
          </a:xfrm>
          <a:prstGeom prst="ellipse">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3900000">
            <a:off x="-158306" y="2913325"/>
            <a:ext cx="1942428" cy="719967"/>
          </a:xfrm>
          <a:prstGeom prst="ellipse">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6396990" y="762000"/>
            <a:ext cx="2438400" cy="1600200"/>
          </a:xfrm>
          <a:prstGeom prst="wedgeRoundRectCallout">
            <a:avLst>
              <a:gd name="adj1" fmla="val -89359"/>
              <a:gd name="adj2" fmla="val -15455"/>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China</a:t>
            </a:r>
          </a:p>
          <a:p>
            <a:pPr algn="ctr"/>
            <a:r>
              <a:rPr lang="en-US" sz="2000" dirty="0">
                <a:solidFill>
                  <a:srgbClr val="800000"/>
                </a:solidFill>
                <a:latin typeface="Arial" pitchFamily="34" charset="0"/>
                <a:cs typeface="Arial" pitchFamily="34" charset="0"/>
              </a:rPr>
              <a:t>does </a:t>
            </a:r>
            <a:r>
              <a:rPr lang="en-US" sz="2000" u="sng" dirty="0">
                <a:solidFill>
                  <a:srgbClr val="800000"/>
                </a:solidFill>
                <a:latin typeface="Arial" pitchFamily="34" charset="0"/>
                <a:cs typeface="Arial" pitchFamily="34" charset="0"/>
              </a:rPr>
              <a:t>not</a:t>
            </a:r>
            <a:r>
              <a:rPr lang="en-US" sz="2000" dirty="0">
                <a:solidFill>
                  <a:srgbClr val="800000"/>
                </a:solidFill>
                <a:latin typeface="Arial" pitchFamily="34" charset="0"/>
                <a:cs typeface="Arial" pitchFamily="34" charset="0"/>
              </a:rPr>
              <a:t> have</a:t>
            </a:r>
          </a:p>
          <a:p>
            <a:pPr algn="ctr"/>
            <a:r>
              <a:rPr lang="en-US" sz="2000" dirty="0">
                <a:solidFill>
                  <a:srgbClr val="800000"/>
                </a:solidFill>
                <a:latin typeface="Arial" pitchFamily="34" charset="0"/>
                <a:cs typeface="Arial" pitchFamily="34" charset="0"/>
              </a:rPr>
              <a:t>a Great Lakes</a:t>
            </a:r>
          </a:p>
          <a:p>
            <a:pPr algn="ctr"/>
            <a:r>
              <a:rPr lang="en-US" sz="2000" dirty="0">
                <a:solidFill>
                  <a:srgbClr val="800000"/>
                </a:solidFill>
                <a:latin typeface="Arial" pitchFamily="34" charset="0"/>
                <a:cs typeface="Arial" pitchFamily="34" charset="0"/>
              </a:rPr>
              <a:t> farming region.</a:t>
            </a:r>
          </a:p>
        </p:txBody>
      </p:sp>
      <p:sp>
        <p:nvSpPr>
          <p:cNvPr id="9" name="Rounded Rectangular Callout 8"/>
          <p:cNvSpPr/>
          <p:nvPr/>
        </p:nvSpPr>
        <p:spPr>
          <a:xfrm>
            <a:off x="110312" y="266700"/>
            <a:ext cx="2590800" cy="1485900"/>
          </a:xfrm>
          <a:prstGeom prst="wedgeRoundRectCallout">
            <a:avLst>
              <a:gd name="adj1" fmla="val -38302"/>
              <a:gd name="adj2" fmla="val 10674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Remember, China does </a:t>
            </a:r>
            <a:r>
              <a:rPr lang="en-US" sz="2000" u="sng" dirty="0">
                <a:solidFill>
                  <a:srgbClr val="800000"/>
                </a:solidFill>
                <a:latin typeface="Arial" pitchFamily="34" charset="0"/>
                <a:cs typeface="Arial" pitchFamily="34" charset="0"/>
              </a:rPr>
              <a:t>not</a:t>
            </a:r>
            <a:r>
              <a:rPr lang="en-US" sz="2000" dirty="0">
                <a:solidFill>
                  <a:srgbClr val="800000"/>
                </a:solidFill>
                <a:latin typeface="Arial" pitchFamily="34" charset="0"/>
                <a:cs typeface="Arial" pitchFamily="34" charset="0"/>
              </a:rPr>
              <a:t> have </a:t>
            </a:r>
          </a:p>
          <a:p>
            <a:pPr algn="ctr"/>
            <a:r>
              <a:rPr lang="en-US" sz="2000" dirty="0">
                <a:solidFill>
                  <a:srgbClr val="800000"/>
                </a:solidFill>
                <a:latin typeface="Arial" pitchFamily="34" charset="0"/>
                <a:cs typeface="Arial" pitchFamily="34" charset="0"/>
              </a:rPr>
              <a:t>an ocean on its west side.</a:t>
            </a:r>
          </a:p>
        </p:txBody>
      </p:sp>
    </p:spTree>
    <p:extLst>
      <p:ext uri="{BB962C8B-B14F-4D97-AF65-F5344CB8AC3E}">
        <p14:creationId xmlns:p14="http://schemas.microsoft.com/office/powerpoint/2010/main" val="11817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990600" y="47165"/>
            <a:ext cx="7162800" cy="1095835"/>
          </a:xfrm>
          <a:prstGeom prst="wedgeRoundRectCallout">
            <a:avLst>
              <a:gd name="adj1" fmla="val -1975"/>
              <a:gd name="adj2" fmla="val 107294"/>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China is a good choice as a “lab”</a:t>
            </a:r>
          </a:p>
          <a:p>
            <a:pPr algn="ctr"/>
            <a:r>
              <a:rPr lang="en-US" sz="2000" dirty="0">
                <a:solidFill>
                  <a:srgbClr val="800000"/>
                </a:solidFill>
                <a:latin typeface="Arial" pitchFamily="34" charset="0"/>
                <a:cs typeface="Arial" pitchFamily="34" charset="0"/>
              </a:rPr>
              <a:t>to study consequences of </a:t>
            </a:r>
            <a:r>
              <a:rPr lang="en-US" sz="2000" b="1" dirty="0">
                <a:solidFill>
                  <a:srgbClr val="800000"/>
                </a:solidFill>
                <a:latin typeface="Arial" pitchFamily="34" charset="0"/>
                <a:cs typeface="Arial" pitchFamily="34" charset="0"/>
              </a:rPr>
              <a:t>population density</a:t>
            </a:r>
            <a:r>
              <a:rPr lang="en-US" sz="2000" dirty="0">
                <a:solidFill>
                  <a:srgbClr val="800000"/>
                </a:solidFill>
                <a:latin typeface="Arial" pitchFamily="34" charset="0"/>
                <a:cs typeface="Arial" pitchFamily="34" charset="0"/>
              </a:rPr>
              <a:t>, </a:t>
            </a:r>
          </a:p>
          <a:p>
            <a:pPr algn="ctr"/>
            <a:r>
              <a:rPr lang="en-US" sz="2000" dirty="0">
                <a:solidFill>
                  <a:srgbClr val="800000"/>
                </a:solidFill>
                <a:latin typeface="Arial" pitchFamily="34" charset="0"/>
                <a:cs typeface="Arial" pitchFamily="34" charset="0"/>
              </a:rPr>
              <a:t>because it has had a </a:t>
            </a:r>
            <a:r>
              <a:rPr lang="en-US" sz="2000" b="1" dirty="0">
                <a:solidFill>
                  <a:srgbClr val="800000"/>
                </a:solidFill>
                <a:latin typeface="Arial" pitchFamily="34" charset="0"/>
                <a:cs typeface="Arial" pitchFamily="34" charset="0"/>
              </a:rPr>
              <a:t>large population for 2000 years</a:t>
            </a:r>
            <a:r>
              <a:rPr lang="en-US" sz="2000" dirty="0">
                <a:solidFill>
                  <a:srgbClr val="800000"/>
                </a:solidFill>
                <a:latin typeface="Arial" pitchFamily="34" charset="0"/>
                <a:cs typeface="Arial" pitchFamily="34" charset="0"/>
              </a:rPr>
              <a:t>. </a:t>
            </a:r>
          </a:p>
        </p:txBody>
      </p:sp>
      <p:sp>
        <p:nvSpPr>
          <p:cNvPr id="6" name="TextBox 5"/>
          <p:cNvSpPr txBox="1"/>
          <p:nvPr/>
        </p:nvSpPr>
        <p:spPr>
          <a:xfrm>
            <a:off x="6606540" y="1338972"/>
            <a:ext cx="2385060" cy="5062924"/>
          </a:xfrm>
          <a:prstGeom prst="rect">
            <a:avLst/>
          </a:prstGeom>
          <a:solidFill>
            <a:schemeClr val="tx1"/>
          </a:solidFill>
          <a:ln w="22225">
            <a:solidFill>
              <a:srgbClr val="00B0F0"/>
            </a:solidFill>
          </a:ln>
        </p:spPr>
        <p:txBody>
          <a:bodyPr wrap="square" rtlCol="0">
            <a:spAutoFit/>
          </a:bodyPr>
          <a:lstStyle/>
          <a:p>
            <a:pPr algn="ctr"/>
            <a:endParaRPr lang="en-US" dirty="0"/>
          </a:p>
          <a:p>
            <a:pPr algn="ctr"/>
            <a:r>
              <a:rPr lang="en-US" sz="2100" b="1" dirty="0">
                <a:solidFill>
                  <a:srgbClr val="0000CC"/>
                </a:solidFill>
              </a:rPr>
              <a:t>Show the </a:t>
            </a:r>
            <a:br>
              <a:rPr lang="en-US" sz="2100" b="1" dirty="0">
                <a:solidFill>
                  <a:srgbClr val="0000CC"/>
                </a:solidFill>
              </a:rPr>
            </a:br>
            <a:r>
              <a:rPr lang="en-US" sz="2100" b="1" u="sng" dirty="0">
                <a:solidFill>
                  <a:srgbClr val="0000CC"/>
                </a:solidFill>
              </a:rPr>
              <a:t>densely</a:t>
            </a:r>
            <a:br>
              <a:rPr lang="en-US" sz="2100" b="1" u="sng" dirty="0">
                <a:solidFill>
                  <a:srgbClr val="0000CC"/>
                </a:solidFill>
              </a:rPr>
            </a:br>
            <a:r>
              <a:rPr lang="en-US" sz="2100" b="1" u="sng" dirty="0">
                <a:solidFill>
                  <a:srgbClr val="0000CC"/>
                </a:solidFill>
              </a:rPr>
              <a:t>populated</a:t>
            </a:r>
          </a:p>
          <a:p>
            <a:pPr algn="ctr"/>
            <a:r>
              <a:rPr lang="en-US" sz="2100" b="1" dirty="0">
                <a:solidFill>
                  <a:srgbClr val="0000CC"/>
                </a:solidFill>
              </a:rPr>
              <a:t>region</a:t>
            </a:r>
          </a:p>
          <a:p>
            <a:pPr algn="ctr"/>
            <a:r>
              <a:rPr lang="en-US" sz="2100" b="1" dirty="0">
                <a:solidFill>
                  <a:srgbClr val="0000CC"/>
                </a:solidFill>
              </a:rPr>
              <a:t>on an outline map</a:t>
            </a:r>
          </a:p>
          <a:p>
            <a:pPr algn="ctr"/>
            <a:r>
              <a:rPr lang="en-US" sz="2100" b="1" dirty="0">
                <a:solidFill>
                  <a:srgbClr val="0000CC"/>
                </a:solidFill>
              </a:rPr>
              <a:t>of China.</a:t>
            </a:r>
          </a:p>
          <a:p>
            <a:pPr algn="ctr"/>
            <a:r>
              <a:rPr lang="en-US" sz="2000" dirty="0">
                <a:solidFill>
                  <a:srgbClr val="0000CC"/>
                </a:solidFill>
              </a:rPr>
              <a:t>- - -</a:t>
            </a:r>
          </a:p>
          <a:p>
            <a:pPr algn="ctr"/>
            <a:r>
              <a:rPr lang="en-US" sz="2000" b="1" dirty="0">
                <a:solidFill>
                  <a:srgbClr val="0000CC"/>
                </a:solidFill>
              </a:rPr>
              <a:t>Where are </a:t>
            </a:r>
            <a:br>
              <a:rPr lang="en-US" sz="2000" b="1" dirty="0">
                <a:solidFill>
                  <a:srgbClr val="0000CC"/>
                </a:solidFill>
              </a:rPr>
            </a:br>
            <a:r>
              <a:rPr lang="en-US" sz="2000" b="1" dirty="0">
                <a:solidFill>
                  <a:srgbClr val="0000CC"/>
                </a:solidFill>
              </a:rPr>
              <a:t>people</a:t>
            </a:r>
          </a:p>
          <a:p>
            <a:pPr algn="ctr"/>
            <a:r>
              <a:rPr lang="en-US" sz="2000" b="1" dirty="0">
                <a:solidFill>
                  <a:srgbClr val="0000CC"/>
                </a:solidFill>
              </a:rPr>
              <a:t>most crowded together</a:t>
            </a:r>
            <a:br>
              <a:rPr lang="en-US" sz="2000" b="1" dirty="0">
                <a:solidFill>
                  <a:srgbClr val="0000CC"/>
                </a:solidFill>
              </a:rPr>
            </a:br>
            <a:r>
              <a:rPr lang="en-US" sz="2000" b="1" dirty="0">
                <a:solidFill>
                  <a:srgbClr val="0000CC"/>
                </a:solidFill>
              </a:rPr>
              <a:t>inside</a:t>
            </a:r>
            <a:br>
              <a:rPr lang="en-US" sz="2000" b="1" dirty="0">
                <a:solidFill>
                  <a:srgbClr val="0000CC"/>
                </a:solidFill>
              </a:rPr>
            </a:br>
            <a:r>
              <a:rPr lang="en-US" sz="2000" b="1" dirty="0">
                <a:solidFill>
                  <a:srgbClr val="0000CC"/>
                </a:solidFill>
              </a:rPr>
              <a:t>China?</a:t>
            </a:r>
          </a:p>
          <a:p>
            <a:pPr algn="ctr"/>
            <a:endParaRPr lang="en-US" dirty="0"/>
          </a:p>
        </p:txBody>
      </p:sp>
      <p:sp>
        <p:nvSpPr>
          <p:cNvPr id="7" name="Rectangle 6"/>
          <p:cNvSpPr/>
          <p:nvPr/>
        </p:nvSpPr>
        <p:spPr>
          <a:xfrm>
            <a:off x="1447800" y="5975360"/>
            <a:ext cx="1371600" cy="501640"/>
          </a:xfrm>
          <a:prstGeom prst="rect">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5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172200"/>
          </a:xfrm>
          <a:solidFill>
            <a:srgbClr val="DDDDFF"/>
          </a:solidFill>
        </p:spPr>
        <p:txBody>
          <a:bodyPr/>
          <a:lstStyle/>
          <a:p>
            <a:r>
              <a:rPr lang="en-US" dirty="0">
                <a:solidFill>
                  <a:schemeClr val="bg1"/>
                </a:solidFill>
              </a:rPr>
              <a:t>Section 3 Review:</a:t>
            </a:r>
            <a:br>
              <a:rPr lang="en-US" dirty="0">
                <a:solidFill>
                  <a:schemeClr val="bg1"/>
                </a:solidFill>
              </a:rPr>
            </a:br>
            <a:r>
              <a:rPr lang="en-US" sz="1400" dirty="0">
                <a:solidFill>
                  <a:schemeClr val="bg1"/>
                </a:solidFill>
              </a:rPr>
              <a:t/>
            </a:r>
            <a:br>
              <a:rPr lang="en-US" sz="1400" dirty="0">
                <a:solidFill>
                  <a:schemeClr val="bg1"/>
                </a:solidFill>
              </a:rPr>
            </a:br>
            <a:r>
              <a:rPr lang="en-US" sz="2800" dirty="0">
                <a:solidFill>
                  <a:schemeClr val="bg1"/>
                </a:solidFill>
                <a:effectLst/>
                <a:latin typeface="Cambria" panose="02040503050406030204" pitchFamily="18" charset="0"/>
              </a:rPr>
              <a:t>China has several different </a:t>
            </a:r>
            <a:r>
              <a:rPr lang="en-US" sz="2800" u="sng" dirty="0">
                <a:solidFill>
                  <a:schemeClr val="bg1"/>
                </a:solidFill>
                <a:effectLst/>
                <a:latin typeface="Cambria" panose="02040503050406030204" pitchFamily="18" charset="0"/>
              </a:rPr>
              <a:t>regions</a:t>
            </a:r>
            <a:r>
              <a:rPr lang="en-US" sz="2800" dirty="0">
                <a:solidFill>
                  <a:schemeClr val="bg1"/>
                </a:solidFill>
                <a:effectLst/>
                <a:latin typeface="Cambria" panose="02040503050406030204" pitchFamily="18" charset="0"/>
              </a:rPr>
              <a:t>:</a:t>
            </a:r>
            <a:br>
              <a:rPr lang="en-US" sz="2800" dirty="0">
                <a:solidFill>
                  <a:schemeClr val="bg1"/>
                </a:solidFill>
                <a:effectLst/>
                <a:latin typeface="Cambria" panose="02040503050406030204" pitchFamily="18" charset="0"/>
              </a:rPr>
            </a:br>
            <a:r>
              <a:rPr lang="en-US" sz="2800" dirty="0">
                <a:solidFill>
                  <a:schemeClr val="bg1"/>
                </a:solidFill>
                <a:effectLst/>
                <a:latin typeface="Cambria" panose="02040503050406030204" pitchFamily="18" charset="0"/>
              </a:rPr>
              <a:t/>
            </a:r>
            <a:br>
              <a:rPr lang="en-US" sz="2800" dirty="0">
                <a:solidFill>
                  <a:schemeClr val="bg1"/>
                </a:solidFill>
                <a:effectLst/>
                <a:latin typeface="Cambria" panose="02040503050406030204" pitchFamily="18" charset="0"/>
              </a:rPr>
            </a:br>
            <a:r>
              <a:rPr lang="en-US" sz="2800" u="sng" dirty="0">
                <a:solidFill>
                  <a:schemeClr val="bg1"/>
                </a:solidFill>
                <a:effectLst/>
                <a:latin typeface="Cambria" panose="02040503050406030204" pitchFamily="18" charset="0"/>
              </a:rPr>
              <a:t>Climate regions</a:t>
            </a:r>
            <a:r>
              <a:rPr lang="en-US" sz="2800" dirty="0">
                <a:solidFill>
                  <a:schemeClr val="bg1"/>
                </a:solidFill>
                <a:effectLst/>
                <a:latin typeface="Cambria" panose="02040503050406030204" pitchFamily="18" charset="0"/>
              </a:rPr>
              <a:t>:  </a:t>
            </a:r>
            <a:br>
              <a:rPr lang="en-US" sz="2800" dirty="0">
                <a:solidFill>
                  <a:schemeClr val="bg1"/>
                </a:solidFill>
                <a:effectLst/>
                <a:latin typeface="Cambria" panose="02040503050406030204" pitchFamily="18" charset="0"/>
              </a:rPr>
            </a:br>
            <a:r>
              <a:rPr lang="en-US" sz="2400" dirty="0">
                <a:solidFill>
                  <a:schemeClr val="bg1"/>
                </a:solidFill>
                <a:effectLst/>
                <a:latin typeface="Cambria" panose="02040503050406030204" pitchFamily="18" charset="0"/>
              </a:rPr>
              <a:t>Which part of China is most dry?</a:t>
            </a:r>
            <a:br>
              <a:rPr lang="en-US" sz="2400" dirty="0">
                <a:solidFill>
                  <a:schemeClr val="bg1"/>
                </a:solidFill>
                <a:effectLst/>
                <a:latin typeface="Cambria" panose="02040503050406030204" pitchFamily="18" charset="0"/>
              </a:rPr>
            </a:br>
            <a:r>
              <a:rPr lang="en-US" sz="2400" dirty="0">
                <a:solidFill>
                  <a:schemeClr val="bg1"/>
                </a:solidFill>
                <a:effectLst/>
                <a:latin typeface="Cambria" panose="02040503050406030204" pitchFamily="18" charset="0"/>
              </a:rPr>
              <a:t>Which part of China is coldest?</a:t>
            </a:r>
            <a:br>
              <a:rPr lang="en-US" sz="2400" dirty="0">
                <a:solidFill>
                  <a:schemeClr val="bg1"/>
                </a:solidFill>
                <a:effectLst/>
                <a:latin typeface="Cambria" panose="02040503050406030204" pitchFamily="18" charset="0"/>
              </a:rPr>
            </a:br>
            <a:r>
              <a:rPr lang="en-US" sz="2400" dirty="0">
                <a:solidFill>
                  <a:schemeClr val="bg1"/>
                </a:solidFill>
                <a:effectLst/>
                <a:latin typeface="Cambria" panose="02040503050406030204" pitchFamily="18" charset="0"/>
              </a:rPr>
              <a:t>In which climate region do most people live?</a:t>
            </a:r>
            <a:r>
              <a:rPr lang="en-US" sz="2400" b="0" dirty="0">
                <a:solidFill>
                  <a:schemeClr val="bg1"/>
                </a:solidFill>
                <a:effectLst/>
                <a:latin typeface="Cambria" panose="02040503050406030204" pitchFamily="18" charset="0"/>
              </a:rPr>
              <a:t/>
            </a:r>
            <a:br>
              <a:rPr lang="en-US" sz="2400" b="0" dirty="0">
                <a:solidFill>
                  <a:schemeClr val="bg1"/>
                </a:solidFill>
                <a:effectLst/>
                <a:latin typeface="Cambria" panose="02040503050406030204" pitchFamily="18" charset="0"/>
              </a:rPr>
            </a:br>
            <a:r>
              <a:rPr lang="en-US" sz="2800" dirty="0">
                <a:solidFill>
                  <a:schemeClr val="bg1"/>
                </a:solidFill>
                <a:effectLst/>
                <a:latin typeface="Cambria" panose="02040503050406030204" pitchFamily="18" charset="0"/>
              </a:rPr>
              <a:t/>
            </a:r>
            <a:br>
              <a:rPr lang="en-US" sz="2800" dirty="0">
                <a:solidFill>
                  <a:schemeClr val="bg1"/>
                </a:solidFill>
                <a:effectLst/>
                <a:latin typeface="Cambria" panose="02040503050406030204" pitchFamily="18" charset="0"/>
              </a:rPr>
            </a:br>
            <a:r>
              <a:rPr lang="en-US" sz="2800" u="sng" dirty="0">
                <a:solidFill>
                  <a:schemeClr val="bg1"/>
                </a:solidFill>
                <a:effectLst/>
                <a:latin typeface="Cambria" panose="02040503050406030204" pitchFamily="18" charset="0"/>
              </a:rPr>
              <a:t>Crop regions</a:t>
            </a:r>
            <a:r>
              <a:rPr lang="en-US" sz="2800" dirty="0">
                <a:solidFill>
                  <a:schemeClr val="bg1"/>
                </a:solidFill>
                <a:effectLst/>
                <a:latin typeface="Cambria" panose="02040503050406030204" pitchFamily="18" charset="0"/>
              </a:rPr>
              <a:t>:</a:t>
            </a:r>
            <a:br>
              <a:rPr lang="en-US" sz="2800" dirty="0">
                <a:solidFill>
                  <a:schemeClr val="bg1"/>
                </a:solidFill>
                <a:effectLst/>
                <a:latin typeface="Cambria" panose="02040503050406030204" pitchFamily="18" charset="0"/>
              </a:rPr>
            </a:br>
            <a:r>
              <a:rPr lang="en-US" sz="2400" dirty="0">
                <a:solidFill>
                  <a:schemeClr val="bg1"/>
                </a:solidFill>
                <a:effectLst/>
                <a:latin typeface="Cambria" panose="02040503050406030204" pitchFamily="18" charset="0"/>
              </a:rPr>
              <a:t>Where is the region where farmers can grow</a:t>
            </a:r>
            <a:br>
              <a:rPr lang="en-US" sz="2400" dirty="0">
                <a:solidFill>
                  <a:schemeClr val="bg1"/>
                </a:solidFill>
                <a:effectLst/>
                <a:latin typeface="Cambria" panose="02040503050406030204" pitchFamily="18" charset="0"/>
              </a:rPr>
            </a:br>
            <a:r>
              <a:rPr lang="en-US" sz="2400" dirty="0">
                <a:solidFill>
                  <a:schemeClr val="bg1"/>
                </a:solidFill>
                <a:effectLst/>
                <a:latin typeface="Cambria" panose="02040503050406030204" pitchFamily="18" charset="0"/>
              </a:rPr>
              <a:t> 2 crops of rice in a year?</a:t>
            </a:r>
            <a:br>
              <a:rPr lang="en-US" sz="2400" dirty="0">
                <a:solidFill>
                  <a:schemeClr val="bg1"/>
                </a:solidFill>
                <a:effectLst/>
                <a:latin typeface="Cambria" panose="02040503050406030204" pitchFamily="18" charset="0"/>
              </a:rPr>
            </a:br>
            <a:r>
              <a:rPr lang="en-US" sz="2400" dirty="0">
                <a:solidFill>
                  <a:schemeClr val="bg1"/>
                </a:solidFill>
                <a:effectLst/>
                <a:latin typeface="Cambria" panose="02040503050406030204" pitchFamily="18" charset="0"/>
              </a:rPr>
              <a:t>Where is the region in which farmers </a:t>
            </a:r>
            <a:br>
              <a:rPr lang="en-US" sz="2400" dirty="0">
                <a:solidFill>
                  <a:schemeClr val="bg1"/>
                </a:solidFill>
                <a:effectLst/>
                <a:latin typeface="Cambria" panose="02040503050406030204" pitchFamily="18" charset="0"/>
              </a:rPr>
            </a:br>
            <a:r>
              <a:rPr lang="en-US" sz="2400" dirty="0">
                <a:solidFill>
                  <a:schemeClr val="bg1"/>
                </a:solidFill>
                <a:effectLst/>
                <a:latin typeface="Cambria" panose="02040503050406030204" pitchFamily="18" charset="0"/>
              </a:rPr>
              <a:t>mainly grow wheat?</a:t>
            </a:r>
            <a:endParaRPr lang="en-US"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432315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lstStyle/>
          <a:p>
            <a:r>
              <a:rPr lang="en-US" dirty="0">
                <a:solidFill>
                  <a:schemeClr val="tx1"/>
                </a:solidFill>
              </a:rPr>
              <a:t>Section 4:</a:t>
            </a:r>
            <a:br>
              <a:rPr lang="en-US" dirty="0">
                <a:solidFill>
                  <a:schemeClr val="tx1"/>
                </a:solidFill>
              </a:rPr>
            </a:br>
            <a:r>
              <a:rPr lang="en-US" dirty="0">
                <a:solidFill>
                  <a:schemeClr val="tx1"/>
                </a:solidFill>
              </a:rPr>
              <a:t/>
            </a:r>
            <a:br>
              <a:rPr lang="en-US" dirty="0">
                <a:solidFill>
                  <a:schemeClr val="tx1"/>
                </a:solidFill>
              </a:rPr>
            </a:br>
            <a:r>
              <a:rPr lang="en-US" sz="3200" dirty="0">
                <a:solidFill>
                  <a:srgbClr val="FFFFFF"/>
                </a:solidFill>
                <a:effectLst/>
              </a:rPr>
              <a:t>Consequences of China</a:t>
            </a:r>
            <a:br>
              <a:rPr lang="en-US" sz="3200" dirty="0">
                <a:solidFill>
                  <a:srgbClr val="FFFFFF"/>
                </a:solidFill>
                <a:effectLst/>
              </a:rPr>
            </a:br>
            <a:r>
              <a:rPr lang="en-US" sz="3200" dirty="0">
                <a:solidFill>
                  <a:srgbClr val="FFFFFF"/>
                </a:solidFill>
                <a:effectLst/>
              </a:rPr>
              <a:t>having a large and crowded</a:t>
            </a:r>
            <a:br>
              <a:rPr lang="en-US" sz="3200" dirty="0">
                <a:solidFill>
                  <a:srgbClr val="FFFFFF"/>
                </a:solidFill>
                <a:effectLst/>
              </a:rPr>
            </a:br>
            <a:r>
              <a:rPr lang="en-US" sz="3200" dirty="0">
                <a:solidFill>
                  <a:srgbClr val="FFFFFF"/>
                </a:solidFill>
                <a:effectLst/>
              </a:rPr>
              <a:t>population</a:t>
            </a:r>
            <a:r>
              <a:rPr lang="en-US" sz="2800" dirty="0">
                <a:solidFill>
                  <a:srgbClr val="FFFFFF"/>
                </a:solidFill>
                <a:effectLst/>
              </a:rPr>
              <a:t/>
            </a:r>
            <a:br>
              <a:rPr lang="en-US" sz="2800" dirty="0">
                <a:solidFill>
                  <a:srgbClr val="FFFFFF"/>
                </a:solidFill>
                <a:effectLst/>
              </a:rPr>
            </a:br>
            <a:r>
              <a:rPr lang="en-US" dirty="0">
                <a:solidFill>
                  <a:srgbClr val="FFFFFF"/>
                </a:solidFill>
              </a:rPr>
              <a:t/>
            </a:r>
            <a:br>
              <a:rPr lang="en-US" dirty="0">
                <a:solidFill>
                  <a:srgbClr val="FFFFFF"/>
                </a:solidFill>
              </a:rPr>
            </a:br>
            <a:r>
              <a:rPr lang="en-US" sz="3200" dirty="0">
                <a:solidFill>
                  <a:srgbClr val="FFFFFF"/>
                </a:solidFill>
                <a:effectLst/>
              </a:rPr>
              <a:t>Huge building projects,</a:t>
            </a:r>
            <a:br>
              <a:rPr lang="en-US" sz="3200" dirty="0">
                <a:solidFill>
                  <a:srgbClr val="FFFFFF"/>
                </a:solidFill>
                <a:effectLst/>
              </a:rPr>
            </a:br>
            <a:r>
              <a:rPr lang="en-US" sz="3200" dirty="0">
                <a:solidFill>
                  <a:srgbClr val="FFFFFF"/>
                </a:solidFill>
                <a:effectLst/>
              </a:rPr>
              <a:t>Inventions,</a:t>
            </a:r>
            <a:br>
              <a:rPr lang="en-US" sz="3200" dirty="0">
                <a:solidFill>
                  <a:srgbClr val="FFFFFF"/>
                </a:solidFill>
                <a:effectLst/>
              </a:rPr>
            </a:br>
            <a:r>
              <a:rPr lang="en-US" sz="3200" dirty="0">
                <a:solidFill>
                  <a:srgbClr val="FFFFFF"/>
                </a:solidFill>
                <a:effectLst/>
              </a:rPr>
              <a:t>Trade</a:t>
            </a:r>
            <a:endParaRPr lang="en-US" sz="3200" dirty="0">
              <a:solidFill>
                <a:schemeClr val="tx1"/>
              </a:solidFill>
            </a:endParaRPr>
          </a:p>
        </p:txBody>
      </p:sp>
    </p:spTree>
    <p:extLst>
      <p:ext uri="{BB962C8B-B14F-4D97-AF65-F5344CB8AC3E}">
        <p14:creationId xmlns:p14="http://schemas.microsoft.com/office/powerpoint/2010/main" val="104651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6385560" y="228600"/>
            <a:ext cx="2667000" cy="3276600"/>
          </a:xfrm>
          <a:prstGeom prst="wedgeRoundRectCallout">
            <a:avLst>
              <a:gd name="adj1" fmla="val 95"/>
              <a:gd name="adj2" fmla="val 55915"/>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With all of this</a:t>
            </a:r>
          </a:p>
          <a:p>
            <a:pPr algn="ctr"/>
            <a:r>
              <a:rPr lang="en-US" sz="2000" dirty="0">
                <a:solidFill>
                  <a:srgbClr val="800000"/>
                </a:solidFill>
                <a:latin typeface="Arial" pitchFamily="34" charset="0"/>
                <a:cs typeface="Arial" pitchFamily="34" charset="0"/>
              </a:rPr>
              <a:t>as background,</a:t>
            </a:r>
          </a:p>
          <a:p>
            <a:pPr algn="ctr"/>
            <a:r>
              <a:rPr lang="en-US" sz="2000" dirty="0">
                <a:solidFill>
                  <a:srgbClr val="800000"/>
                </a:solidFill>
                <a:latin typeface="Arial" pitchFamily="34" charset="0"/>
                <a:cs typeface="Arial" pitchFamily="34" charset="0"/>
              </a:rPr>
              <a:t>it is easy to see</a:t>
            </a:r>
          </a:p>
          <a:p>
            <a:pPr algn="ctr"/>
            <a:r>
              <a:rPr lang="en-US" sz="2000" dirty="0">
                <a:solidFill>
                  <a:srgbClr val="800000"/>
                </a:solidFill>
                <a:latin typeface="Arial" pitchFamily="34" charset="0"/>
                <a:cs typeface="Arial" pitchFamily="34" charset="0"/>
              </a:rPr>
              <a:t>why the population</a:t>
            </a:r>
          </a:p>
          <a:p>
            <a:pPr algn="ctr"/>
            <a:r>
              <a:rPr lang="en-US" sz="2000" u="sng" dirty="0">
                <a:solidFill>
                  <a:srgbClr val="800000"/>
                </a:solidFill>
                <a:latin typeface="Arial" pitchFamily="34" charset="0"/>
                <a:cs typeface="Arial" pitchFamily="34" charset="0"/>
              </a:rPr>
              <a:t>is crowded together</a:t>
            </a:r>
          </a:p>
          <a:p>
            <a:pPr algn="ctr"/>
            <a:r>
              <a:rPr lang="en-US" sz="2000" dirty="0">
                <a:solidFill>
                  <a:srgbClr val="800000"/>
                </a:solidFill>
                <a:latin typeface="Arial" pitchFamily="34" charset="0"/>
                <a:cs typeface="Arial" pitchFamily="34" charset="0"/>
              </a:rPr>
              <a:t>in about one-third</a:t>
            </a:r>
          </a:p>
          <a:p>
            <a:pPr algn="ctr"/>
            <a:r>
              <a:rPr lang="en-US" sz="2000" dirty="0">
                <a:solidFill>
                  <a:srgbClr val="800000"/>
                </a:solidFill>
                <a:latin typeface="Arial" pitchFamily="34" charset="0"/>
                <a:cs typeface="Arial" pitchFamily="34" charset="0"/>
              </a:rPr>
              <a:t>of the country.</a:t>
            </a:r>
          </a:p>
        </p:txBody>
      </p:sp>
      <p:sp>
        <p:nvSpPr>
          <p:cNvPr id="6" name="Rounded Rectangular Callout 5"/>
          <p:cNvSpPr/>
          <p:nvPr/>
        </p:nvSpPr>
        <p:spPr>
          <a:xfrm>
            <a:off x="6385560" y="3657600"/>
            <a:ext cx="2667000" cy="2438400"/>
          </a:xfrm>
          <a:prstGeom prst="wedgeRoundRectCallout">
            <a:avLst>
              <a:gd name="adj1" fmla="val -77272"/>
              <a:gd name="adj2" fmla="val -28504"/>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NEXT:</a:t>
            </a:r>
          </a:p>
          <a:p>
            <a:pPr algn="ctr"/>
            <a:r>
              <a:rPr lang="en-US" sz="2000" dirty="0">
                <a:solidFill>
                  <a:srgbClr val="800000"/>
                </a:solidFill>
                <a:latin typeface="Arial" pitchFamily="34" charset="0"/>
                <a:cs typeface="Arial" pitchFamily="34" charset="0"/>
              </a:rPr>
              <a:t>What are some</a:t>
            </a:r>
          </a:p>
          <a:p>
            <a:pPr algn="ctr"/>
            <a:r>
              <a:rPr lang="en-US" sz="2000" dirty="0">
                <a:solidFill>
                  <a:srgbClr val="800000"/>
                </a:solidFill>
                <a:latin typeface="Arial" pitchFamily="34" charset="0"/>
                <a:cs typeface="Arial" pitchFamily="34" charset="0"/>
              </a:rPr>
              <a:t>consequences</a:t>
            </a:r>
          </a:p>
          <a:p>
            <a:pPr algn="ctr"/>
            <a:r>
              <a:rPr lang="en-US" sz="2000" dirty="0">
                <a:solidFill>
                  <a:srgbClr val="800000"/>
                </a:solidFill>
                <a:latin typeface="Arial" pitchFamily="34" charset="0"/>
                <a:cs typeface="Arial" pitchFamily="34" charset="0"/>
              </a:rPr>
              <a:t>of a having a</a:t>
            </a:r>
            <a:br>
              <a:rPr lang="en-US" sz="2000" dirty="0">
                <a:solidFill>
                  <a:srgbClr val="800000"/>
                </a:solidFill>
                <a:latin typeface="Arial" pitchFamily="34" charset="0"/>
                <a:cs typeface="Arial" pitchFamily="34" charset="0"/>
              </a:rPr>
            </a:br>
            <a:r>
              <a:rPr lang="en-US" sz="2000" b="1" dirty="0">
                <a:solidFill>
                  <a:srgbClr val="800000"/>
                </a:solidFill>
                <a:latin typeface="Arial" pitchFamily="34" charset="0"/>
                <a:cs typeface="Arial" pitchFamily="34" charset="0"/>
              </a:rPr>
              <a:t>large but crowded</a:t>
            </a:r>
          </a:p>
          <a:p>
            <a:pPr algn="ctr"/>
            <a:r>
              <a:rPr lang="en-US" sz="2000" b="1" dirty="0">
                <a:solidFill>
                  <a:srgbClr val="800000"/>
                </a:solidFill>
                <a:latin typeface="Arial" pitchFamily="34" charset="0"/>
                <a:cs typeface="Arial" pitchFamily="34" charset="0"/>
              </a:rPr>
              <a:t>population</a:t>
            </a:r>
            <a:r>
              <a:rPr lang="en-US" sz="2000" dirty="0">
                <a:solidFill>
                  <a:srgbClr val="800000"/>
                </a:solidFill>
                <a:latin typeface="Arial" pitchFamily="34" charset="0"/>
                <a:cs typeface="Arial" pitchFamily="34" charset="0"/>
              </a:rPr>
              <a:t>?</a:t>
            </a:r>
          </a:p>
        </p:txBody>
      </p:sp>
    </p:spTree>
    <p:extLst>
      <p:ext uri="{BB962C8B-B14F-4D97-AF65-F5344CB8AC3E}">
        <p14:creationId xmlns:p14="http://schemas.microsoft.com/office/powerpoint/2010/main" val="26505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6" name="Rounded Rectangular Callout 5"/>
          <p:cNvSpPr/>
          <p:nvPr/>
        </p:nvSpPr>
        <p:spPr>
          <a:xfrm>
            <a:off x="228600" y="276726"/>
            <a:ext cx="3276600" cy="1752600"/>
          </a:xfrm>
          <a:prstGeom prst="wedgeRoundRectCallout">
            <a:avLst>
              <a:gd name="adj1" fmla="val 21511"/>
              <a:gd name="adj2" fmla="val 70878"/>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A large population</a:t>
            </a:r>
          </a:p>
          <a:p>
            <a:pPr algn="ctr"/>
            <a:r>
              <a:rPr lang="en-US" sz="1600" dirty="0">
                <a:solidFill>
                  <a:srgbClr val="800000"/>
                </a:solidFill>
                <a:latin typeface="Arial" pitchFamily="34" charset="0"/>
                <a:cs typeface="Arial" pitchFamily="34" charset="0"/>
              </a:rPr>
              <a:t>(if people work together)</a:t>
            </a:r>
          </a:p>
          <a:p>
            <a:pPr algn="ctr"/>
            <a:r>
              <a:rPr lang="en-US" sz="2000" dirty="0">
                <a:solidFill>
                  <a:srgbClr val="800000"/>
                </a:solidFill>
                <a:latin typeface="Arial" pitchFamily="34" charset="0"/>
                <a:cs typeface="Arial" pitchFamily="34" charset="0"/>
              </a:rPr>
              <a:t>can plan and accomplish</a:t>
            </a:r>
          </a:p>
          <a:p>
            <a:pPr algn="ctr"/>
            <a:r>
              <a:rPr lang="en-US" sz="2000" b="1" u="sng" dirty="0">
                <a:solidFill>
                  <a:srgbClr val="800000"/>
                </a:solidFill>
                <a:latin typeface="Arial" pitchFamily="34" charset="0"/>
                <a:cs typeface="Arial" pitchFamily="34" charset="0"/>
              </a:rPr>
              <a:t>huge building projects</a:t>
            </a:r>
            <a:r>
              <a:rPr lang="en-US" sz="2000" dirty="0">
                <a:solidFill>
                  <a:srgbClr val="800000"/>
                </a:solidFill>
                <a:latin typeface="Arial" pitchFamily="34" charset="0"/>
                <a:cs typeface="Arial" pitchFamily="34" charset="0"/>
              </a:rPr>
              <a:t>.</a:t>
            </a:r>
          </a:p>
        </p:txBody>
      </p:sp>
      <p:sp>
        <p:nvSpPr>
          <p:cNvPr id="7" name="Rounded Rectangular Callout 6"/>
          <p:cNvSpPr/>
          <p:nvPr/>
        </p:nvSpPr>
        <p:spPr>
          <a:xfrm>
            <a:off x="6006344" y="669758"/>
            <a:ext cx="3125624" cy="2542674"/>
          </a:xfrm>
          <a:prstGeom prst="wedgeRoundRectCallout">
            <a:avLst>
              <a:gd name="adj1" fmla="val -59544"/>
              <a:gd name="adj2" fmla="val 9072"/>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Here is the famous</a:t>
            </a:r>
          </a:p>
          <a:p>
            <a:pPr algn="ctr"/>
            <a:r>
              <a:rPr lang="en-US" sz="2000" b="1" dirty="0">
                <a:solidFill>
                  <a:srgbClr val="800000"/>
                </a:solidFill>
                <a:latin typeface="Arial" pitchFamily="34" charset="0"/>
                <a:cs typeface="Arial" pitchFamily="34" charset="0"/>
              </a:rPr>
              <a:t>Great Wall of China</a:t>
            </a:r>
            <a:r>
              <a:rPr lang="en-US" sz="2000" dirty="0">
                <a:solidFill>
                  <a:srgbClr val="800000"/>
                </a:solidFill>
                <a:latin typeface="Arial" pitchFamily="34" charset="0"/>
                <a:cs typeface="Arial" pitchFamily="34" charset="0"/>
              </a:rPr>
              <a:t>.</a:t>
            </a:r>
          </a:p>
          <a:p>
            <a:pPr algn="ctr"/>
            <a:endParaRPr lang="en-US" sz="900" dirty="0">
              <a:solidFill>
                <a:srgbClr val="800000"/>
              </a:solidFill>
              <a:latin typeface="Arial" pitchFamily="34" charset="0"/>
              <a:cs typeface="Arial" pitchFamily="34" charset="0"/>
            </a:endParaRPr>
          </a:p>
          <a:p>
            <a:pPr algn="ctr"/>
            <a:r>
              <a:rPr lang="en-US" dirty="0">
                <a:solidFill>
                  <a:srgbClr val="800000"/>
                </a:solidFill>
                <a:latin typeface="Arial" pitchFamily="34" charset="0"/>
                <a:cs typeface="Arial" pitchFamily="34" charset="0"/>
              </a:rPr>
              <a:t>Chinese rulers</a:t>
            </a:r>
          </a:p>
          <a:p>
            <a:pPr algn="ctr"/>
            <a:r>
              <a:rPr lang="en-US" dirty="0">
                <a:solidFill>
                  <a:srgbClr val="800000"/>
                </a:solidFill>
                <a:latin typeface="Arial" pitchFamily="34" charset="0"/>
                <a:cs typeface="Arial" pitchFamily="34" charset="0"/>
              </a:rPr>
              <a:t>started building a wall</a:t>
            </a:r>
          </a:p>
          <a:p>
            <a:pPr algn="ctr"/>
            <a:r>
              <a:rPr lang="en-US" dirty="0">
                <a:solidFill>
                  <a:srgbClr val="800000"/>
                </a:solidFill>
                <a:latin typeface="Arial" pitchFamily="34" charset="0"/>
                <a:cs typeface="Arial" pitchFamily="34" charset="0"/>
              </a:rPr>
              <a:t>more than </a:t>
            </a:r>
            <a:br>
              <a:rPr lang="en-US" dirty="0">
                <a:solidFill>
                  <a:srgbClr val="800000"/>
                </a:solidFill>
                <a:latin typeface="Arial" pitchFamily="34" charset="0"/>
                <a:cs typeface="Arial" pitchFamily="34" charset="0"/>
              </a:rPr>
            </a:br>
            <a:r>
              <a:rPr lang="en-US" dirty="0">
                <a:solidFill>
                  <a:srgbClr val="800000"/>
                </a:solidFill>
                <a:latin typeface="Arial" pitchFamily="34" charset="0"/>
                <a:cs typeface="Arial" pitchFamily="34" charset="0"/>
              </a:rPr>
              <a:t>2000 years ago.</a:t>
            </a:r>
          </a:p>
          <a:p>
            <a:pPr algn="ctr"/>
            <a:endParaRPr lang="en-US" dirty="0">
              <a:solidFill>
                <a:srgbClr val="800000"/>
              </a:solidFill>
              <a:latin typeface="Arial" pitchFamily="34" charset="0"/>
              <a:cs typeface="Arial" pitchFamily="34" charset="0"/>
            </a:endParaRPr>
          </a:p>
        </p:txBody>
      </p:sp>
      <p:sp>
        <p:nvSpPr>
          <p:cNvPr id="5" name="TextBox 4"/>
          <p:cNvSpPr txBox="1"/>
          <p:nvPr/>
        </p:nvSpPr>
        <p:spPr>
          <a:xfrm>
            <a:off x="228600" y="2351782"/>
            <a:ext cx="2667000" cy="2262158"/>
          </a:xfrm>
          <a:prstGeom prst="rect">
            <a:avLst/>
          </a:prstGeom>
          <a:solidFill>
            <a:schemeClr val="tx1"/>
          </a:solidFill>
          <a:ln w="22225">
            <a:solidFill>
              <a:schemeClr val="bg1"/>
            </a:solidFill>
          </a:ln>
        </p:spPr>
        <p:txBody>
          <a:bodyPr wrap="square" rtlCol="0">
            <a:spAutoFit/>
          </a:bodyPr>
          <a:lstStyle/>
          <a:p>
            <a:pPr algn="ctr"/>
            <a:endParaRPr lang="en-US" dirty="0">
              <a:solidFill>
                <a:srgbClr val="0000FF"/>
              </a:solidFill>
            </a:endParaRPr>
          </a:p>
          <a:p>
            <a:pPr algn="ctr"/>
            <a:r>
              <a:rPr lang="en-US" sz="2100" b="1" dirty="0">
                <a:solidFill>
                  <a:srgbClr val="0000CC"/>
                </a:solidFill>
              </a:rPr>
              <a:t>On the China</a:t>
            </a:r>
            <a:br>
              <a:rPr lang="en-US" sz="2100" b="1" dirty="0">
                <a:solidFill>
                  <a:srgbClr val="0000CC"/>
                </a:solidFill>
              </a:rPr>
            </a:br>
            <a:r>
              <a:rPr lang="en-US" sz="2100" b="1" dirty="0">
                <a:solidFill>
                  <a:srgbClr val="0000CC"/>
                </a:solidFill>
              </a:rPr>
              <a:t>outline map, </a:t>
            </a:r>
          </a:p>
          <a:p>
            <a:pPr algn="ctr"/>
            <a:r>
              <a:rPr lang="en-US" sz="2100" b="1" dirty="0">
                <a:solidFill>
                  <a:srgbClr val="0000CC"/>
                </a:solidFill>
              </a:rPr>
              <a:t>draw and label</a:t>
            </a:r>
          </a:p>
          <a:p>
            <a:pPr algn="ctr"/>
            <a:r>
              <a:rPr lang="en-US" sz="2100" b="1" dirty="0">
                <a:solidFill>
                  <a:srgbClr val="0000CC"/>
                </a:solidFill>
              </a:rPr>
              <a:t>the </a:t>
            </a:r>
          </a:p>
          <a:p>
            <a:pPr algn="ctr"/>
            <a:r>
              <a:rPr lang="en-US" sz="2100" b="1" dirty="0">
                <a:solidFill>
                  <a:srgbClr val="0000CC"/>
                </a:solidFill>
              </a:rPr>
              <a:t>"Great Wall."</a:t>
            </a:r>
          </a:p>
          <a:p>
            <a:pPr algn="ctr"/>
            <a:endParaRPr lang="en-US" dirty="0"/>
          </a:p>
        </p:txBody>
      </p:sp>
      <p:sp>
        <p:nvSpPr>
          <p:cNvPr id="8" name="Rounded Rectangular Callout 6"/>
          <p:cNvSpPr/>
          <p:nvPr/>
        </p:nvSpPr>
        <p:spPr>
          <a:xfrm>
            <a:off x="5715000" y="3424990"/>
            <a:ext cx="3125624" cy="2257926"/>
          </a:xfrm>
          <a:prstGeom prst="wedgeRoundRectCallout">
            <a:avLst>
              <a:gd name="adj1" fmla="val -72888"/>
              <a:gd name="adj2" fmla="val -76242"/>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800000"/>
                </a:solidFill>
                <a:latin typeface="Arial" pitchFamily="34" charset="0"/>
                <a:cs typeface="Arial" pitchFamily="34" charset="0"/>
              </a:rPr>
              <a:t>They wanted to </a:t>
            </a:r>
            <a:br>
              <a:rPr lang="en-US" dirty="0">
                <a:solidFill>
                  <a:srgbClr val="800000"/>
                </a:solidFill>
                <a:latin typeface="Arial" pitchFamily="34" charset="0"/>
                <a:cs typeface="Arial" pitchFamily="34" charset="0"/>
              </a:rPr>
            </a:br>
            <a:r>
              <a:rPr lang="en-US" dirty="0">
                <a:solidFill>
                  <a:srgbClr val="800000"/>
                </a:solidFill>
                <a:latin typeface="Arial" pitchFamily="34" charset="0"/>
                <a:cs typeface="Arial" pitchFamily="34" charset="0"/>
              </a:rPr>
              <a:t>protect farm villages</a:t>
            </a:r>
          </a:p>
          <a:p>
            <a:pPr algn="ctr"/>
            <a:r>
              <a:rPr lang="en-US" dirty="0">
                <a:solidFill>
                  <a:srgbClr val="800000"/>
                </a:solidFill>
                <a:latin typeface="Arial" pitchFamily="34" charset="0"/>
                <a:cs typeface="Arial" pitchFamily="34" charset="0"/>
              </a:rPr>
              <a:t>from nomadic people</a:t>
            </a:r>
          </a:p>
          <a:p>
            <a:pPr algn="ctr"/>
            <a:r>
              <a:rPr lang="en-US" dirty="0">
                <a:solidFill>
                  <a:srgbClr val="800000"/>
                </a:solidFill>
                <a:latin typeface="Arial" pitchFamily="34" charset="0"/>
                <a:cs typeface="Arial" pitchFamily="34" charset="0"/>
              </a:rPr>
              <a:t>who lived in the cold</a:t>
            </a:r>
          </a:p>
          <a:p>
            <a:pPr algn="ctr"/>
            <a:r>
              <a:rPr lang="en-US" dirty="0">
                <a:solidFill>
                  <a:srgbClr val="800000"/>
                </a:solidFill>
                <a:latin typeface="Arial" pitchFamily="34" charset="0"/>
                <a:cs typeface="Arial" pitchFamily="34" charset="0"/>
              </a:rPr>
              <a:t>and dry country</a:t>
            </a:r>
          </a:p>
          <a:p>
            <a:pPr algn="ctr"/>
            <a:r>
              <a:rPr lang="en-US" dirty="0">
                <a:solidFill>
                  <a:srgbClr val="800000"/>
                </a:solidFill>
                <a:latin typeface="Arial" pitchFamily="34" charset="0"/>
                <a:cs typeface="Arial" pitchFamily="34" charset="0"/>
              </a:rPr>
              <a:t>to the north.</a:t>
            </a:r>
          </a:p>
          <a:p>
            <a:pPr algn="ctr"/>
            <a:endParaRPr lang="en-US" dirty="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138870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6305550" y="2362200"/>
            <a:ext cx="2819400" cy="3048000"/>
          </a:xfrm>
          <a:prstGeom prst="wedgeRoundRectCallout">
            <a:avLst>
              <a:gd name="adj1" fmla="val -85913"/>
              <a:gd name="adj2" fmla="val -21437"/>
              <a:gd name="adj3" fmla="val 16667"/>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Another important</a:t>
            </a:r>
          </a:p>
          <a:p>
            <a:pPr algn="ctr"/>
            <a:r>
              <a:rPr lang="en-US" sz="2000" dirty="0">
                <a:solidFill>
                  <a:srgbClr val="800000"/>
                </a:solidFill>
                <a:latin typeface="Arial" pitchFamily="34" charset="0"/>
                <a:cs typeface="Arial" pitchFamily="34" charset="0"/>
              </a:rPr>
              <a:t>early project</a:t>
            </a:r>
          </a:p>
          <a:p>
            <a:pPr algn="ctr"/>
            <a:endParaRPr lang="en-US" sz="2000" dirty="0">
              <a:solidFill>
                <a:srgbClr val="800000"/>
              </a:solidFill>
              <a:latin typeface="Arial" pitchFamily="34" charset="0"/>
              <a:cs typeface="Arial" pitchFamily="34" charset="0"/>
            </a:endParaRPr>
          </a:p>
          <a:p>
            <a:pPr algn="ctr"/>
            <a:r>
              <a:rPr lang="en-US" dirty="0">
                <a:solidFill>
                  <a:srgbClr val="800000"/>
                </a:solidFill>
                <a:latin typeface="Arial" pitchFamily="34" charset="0"/>
                <a:cs typeface="Arial" pitchFamily="34" charset="0"/>
              </a:rPr>
              <a:t>(also started </a:t>
            </a:r>
            <a:br>
              <a:rPr lang="en-US" dirty="0">
                <a:solidFill>
                  <a:srgbClr val="800000"/>
                </a:solidFill>
                <a:latin typeface="Arial" pitchFamily="34" charset="0"/>
                <a:cs typeface="Arial" pitchFamily="34" charset="0"/>
              </a:rPr>
            </a:br>
            <a:r>
              <a:rPr lang="en-US" dirty="0">
                <a:solidFill>
                  <a:srgbClr val="800000"/>
                </a:solidFill>
                <a:latin typeface="Arial" pitchFamily="34" charset="0"/>
                <a:cs typeface="Arial" pitchFamily="34" charset="0"/>
              </a:rPr>
              <a:t>2000 years ago!)</a:t>
            </a:r>
          </a:p>
          <a:p>
            <a:pPr algn="ctr"/>
            <a:endParaRPr lang="en-US" sz="16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was the </a:t>
            </a:r>
            <a:br>
              <a:rPr lang="en-US" sz="2000" dirty="0">
                <a:solidFill>
                  <a:srgbClr val="800000"/>
                </a:solidFill>
                <a:latin typeface="Arial" pitchFamily="34" charset="0"/>
                <a:cs typeface="Arial" pitchFamily="34" charset="0"/>
              </a:rPr>
            </a:br>
            <a:r>
              <a:rPr lang="en-US" sz="2000" b="1" dirty="0">
                <a:solidFill>
                  <a:srgbClr val="800000"/>
                </a:solidFill>
                <a:latin typeface="Arial" pitchFamily="34" charset="0"/>
                <a:cs typeface="Arial" pitchFamily="34" charset="0"/>
              </a:rPr>
              <a:t>Grand Canal</a:t>
            </a:r>
            <a:r>
              <a:rPr lang="en-US" sz="2000" dirty="0">
                <a:solidFill>
                  <a:srgbClr val="800000"/>
                </a:solidFill>
                <a:latin typeface="Arial" pitchFamily="34" charset="0"/>
                <a:cs typeface="Arial" pitchFamily="34" charset="0"/>
              </a:rPr>
              <a:t>.</a:t>
            </a:r>
          </a:p>
          <a:p>
            <a:pPr algn="ctr"/>
            <a:endParaRPr lang="en-US" sz="2000" dirty="0">
              <a:solidFill>
                <a:srgbClr val="800000"/>
              </a:solidFill>
              <a:latin typeface="Arial" pitchFamily="34" charset="0"/>
              <a:cs typeface="Arial" pitchFamily="34" charset="0"/>
            </a:endParaRPr>
          </a:p>
        </p:txBody>
      </p:sp>
      <p:sp>
        <p:nvSpPr>
          <p:cNvPr id="6" name="TextBox 5"/>
          <p:cNvSpPr txBox="1"/>
          <p:nvPr/>
        </p:nvSpPr>
        <p:spPr>
          <a:xfrm>
            <a:off x="5562600" y="204281"/>
            <a:ext cx="3486150" cy="2000548"/>
          </a:xfrm>
          <a:prstGeom prst="rect">
            <a:avLst/>
          </a:prstGeom>
          <a:solidFill>
            <a:schemeClr val="tx1"/>
          </a:solidFill>
          <a:ln w="22225">
            <a:solidFill>
              <a:schemeClr val="bg1"/>
            </a:solidFill>
          </a:ln>
        </p:spPr>
        <p:txBody>
          <a:bodyPr wrap="square" rtlCol="0">
            <a:spAutoFit/>
          </a:bodyPr>
          <a:lstStyle/>
          <a:p>
            <a:pPr algn="ctr"/>
            <a:endParaRPr lang="en-US" dirty="0"/>
          </a:p>
          <a:p>
            <a:pPr algn="ctr"/>
            <a:r>
              <a:rPr lang="en-US" sz="2200" b="1" dirty="0">
                <a:solidFill>
                  <a:srgbClr val="0000CC"/>
                </a:solidFill>
              </a:rPr>
              <a:t>Draw and label the</a:t>
            </a:r>
          </a:p>
          <a:p>
            <a:pPr algn="ctr"/>
            <a:r>
              <a:rPr lang="en-US" sz="2200" b="1" dirty="0">
                <a:solidFill>
                  <a:srgbClr val="0000CC"/>
                </a:solidFill>
              </a:rPr>
              <a:t>"Grand Canal" </a:t>
            </a:r>
            <a:br>
              <a:rPr lang="en-US" sz="2200" b="1" dirty="0">
                <a:solidFill>
                  <a:srgbClr val="0000CC"/>
                </a:solidFill>
              </a:rPr>
            </a:br>
            <a:r>
              <a:rPr lang="en-US" sz="2200" b="1" dirty="0">
                <a:solidFill>
                  <a:srgbClr val="0000CC"/>
                </a:solidFill>
              </a:rPr>
              <a:t>on an outline map</a:t>
            </a:r>
          </a:p>
          <a:p>
            <a:pPr algn="ctr"/>
            <a:r>
              <a:rPr lang="en-US" sz="2200" b="1" dirty="0">
                <a:solidFill>
                  <a:srgbClr val="0000CC"/>
                </a:solidFill>
              </a:rPr>
              <a:t>of China.</a:t>
            </a:r>
          </a:p>
          <a:p>
            <a:pPr algn="ctr"/>
            <a:endParaRPr lang="en-US" dirty="0"/>
          </a:p>
        </p:txBody>
      </p:sp>
    </p:spTree>
    <p:extLst>
      <p:ext uri="{BB962C8B-B14F-4D97-AF65-F5344CB8AC3E}">
        <p14:creationId xmlns:p14="http://schemas.microsoft.com/office/powerpoint/2010/main" val="314594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7" name="Rounded Rectangular Callout 6"/>
          <p:cNvSpPr/>
          <p:nvPr/>
        </p:nvSpPr>
        <p:spPr>
          <a:xfrm>
            <a:off x="6019800" y="1828800"/>
            <a:ext cx="2830082" cy="2191448"/>
          </a:xfrm>
          <a:prstGeom prst="wedgeRoundRectCallout">
            <a:avLst>
              <a:gd name="adj1" fmla="val -74583"/>
              <a:gd name="adj2" fmla="val 19153"/>
              <a:gd name="adj3" fmla="val 16667"/>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Textbooks usually</a:t>
            </a:r>
          </a:p>
          <a:p>
            <a:pPr algn="ctr"/>
            <a:r>
              <a:rPr lang="en-US" sz="2000" dirty="0">
                <a:solidFill>
                  <a:srgbClr val="800000"/>
                </a:solidFill>
                <a:latin typeface="Arial" pitchFamily="34" charset="0"/>
                <a:cs typeface="Arial" pitchFamily="34" charset="0"/>
              </a:rPr>
              <a:t>describe this canal</a:t>
            </a:r>
          </a:p>
          <a:p>
            <a:pPr algn="ctr"/>
            <a:r>
              <a:rPr lang="en-US" sz="2000" dirty="0">
                <a:solidFill>
                  <a:srgbClr val="800000"/>
                </a:solidFill>
                <a:latin typeface="Arial" pitchFamily="34" charset="0"/>
                <a:cs typeface="Arial" pitchFamily="34" charset="0"/>
              </a:rPr>
              <a:t>as a way for ships</a:t>
            </a:r>
          </a:p>
          <a:p>
            <a:pPr algn="ctr"/>
            <a:r>
              <a:rPr lang="en-US" sz="2000" dirty="0">
                <a:solidFill>
                  <a:srgbClr val="800000"/>
                </a:solidFill>
                <a:latin typeface="Arial" pitchFamily="34" charset="0"/>
                <a:cs typeface="Arial" pitchFamily="34" charset="0"/>
              </a:rPr>
              <a:t>to go between the</a:t>
            </a:r>
          </a:p>
          <a:p>
            <a:pPr algn="ctr"/>
            <a:r>
              <a:rPr lang="en-US" sz="2000" dirty="0">
                <a:solidFill>
                  <a:srgbClr val="800000"/>
                </a:solidFill>
                <a:latin typeface="Arial" pitchFamily="34" charset="0"/>
                <a:cs typeface="Arial" pitchFamily="34" charset="0"/>
              </a:rPr>
              <a:t>two large rivers.</a:t>
            </a:r>
          </a:p>
        </p:txBody>
      </p:sp>
    </p:spTree>
    <p:extLst>
      <p:ext uri="{BB962C8B-B14F-4D97-AF65-F5344CB8AC3E}">
        <p14:creationId xmlns:p14="http://schemas.microsoft.com/office/powerpoint/2010/main" val="365863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6" name="Rounded Rectangular Callout 5"/>
          <p:cNvSpPr/>
          <p:nvPr/>
        </p:nvSpPr>
        <p:spPr>
          <a:xfrm>
            <a:off x="6237718" y="1905000"/>
            <a:ext cx="2830082" cy="2164080"/>
          </a:xfrm>
          <a:prstGeom prst="wedgeRoundRectCallout">
            <a:avLst>
              <a:gd name="adj1" fmla="val -86734"/>
              <a:gd name="adj2" fmla="val 16463"/>
              <a:gd name="adj3" fmla="val 16667"/>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The real purpose</a:t>
            </a:r>
          </a:p>
          <a:p>
            <a:pPr algn="ctr"/>
            <a:r>
              <a:rPr lang="en-US" sz="2000" dirty="0">
                <a:solidFill>
                  <a:srgbClr val="800000"/>
                </a:solidFill>
                <a:latin typeface="Arial" pitchFamily="34" charset="0"/>
                <a:cs typeface="Arial" pitchFamily="34" charset="0"/>
              </a:rPr>
              <a:t> of this long canal,</a:t>
            </a:r>
          </a:p>
          <a:p>
            <a:pPr algn="ctr"/>
            <a:r>
              <a:rPr lang="en-US" sz="2000" dirty="0">
                <a:solidFill>
                  <a:srgbClr val="800000"/>
                </a:solidFill>
                <a:latin typeface="Arial" pitchFamily="34" charset="0"/>
                <a:cs typeface="Arial" pitchFamily="34" charset="0"/>
              </a:rPr>
              <a:t>however, was to</a:t>
            </a:r>
          </a:p>
          <a:p>
            <a:pPr algn="ctr"/>
            <a:r>
              <a:rPr lang="en-US" sz="2000" dirty="0">
                <a:solidFill>
                  <a:srgbClr val="800000"/>
                </a:solidFill>
                <a:latin typeface="Arial" pitchFamily="34" charset="0"/>
                <a:cs typeface="Arial" pitchFamily="34" charset="0"/>
              </a:rPr>
              <a:t>connect regions</a:t>
            </a:r>
          </a:p>
          <a:p>
            <a:pPr algn="ctr"/>
            <a:r>
              <a:rPr lang="en-US" sz="2000" dirty="0">
                <a:solidFill>
                  <a:srgbClr val="800000"/>
                </a:solidFill>
                <a:latin typeface="Arial" pitchFamily="34" charset="0"/>
                <a:cs typeface="Arial" pitchFamily="34" charset="0"/>
              </a:rPr>
              <a:t>that could grow different crops.</a:t>
            </a:r>
          </a:p>
        </p:txBody>
      </p:sp>
      <p:sp>
        <p:nvSpPr>
          <p:cNvPr id="5" name="Rounded Rectangular Callout 4"/>
          <p:cNvSpPr/>
          <p:nvPr/>
        </p:nvSpPr>
        <p:spPr>
          <a:xfrm>
            <a:off x="6533932" y="4419600"/>
            <a:ext cx="2495768" cy="2133600"/>
          </a:xfrm>
          <a:prstGeom prst="wedgeRoundRectCallout">
            <a:avLst>
              <a:gd name="adj1" fmla="val 7710"/>
              <a:gd name="adj2" fmla="val -71147"/>
              <a:gd name="adj3" fmla="val 16667"/>
            </a:avLst>
          </a:prstGeom>
          <a:solidFill>
            <a:srgbClr val="CC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If one area had</a:t>
            </a:r>
          </a:p>
          <a:p>
            <a:pPr algn="ctr"/>
            <a:r>
              <a:rPr lang="en-US" sz="2000" dirty="0">
                <a:solidFill>
                  <a:srgbClr val="800000"/>
                </a:solidFill>
                <a:latin typeface="Arial" pitchFamily="34" charset="0"/>
                <a:cs typeface="Arial" pitchFamily="34" charset="0"/>
              </a:rPr>
              <a:t>a crop failure,</a:t>
            </a:r>
          </a:p>
          <a:p>
            <a:pPr algn="ctr"/>
            <a:r>
              <a:rPr lang="en-US" sz="2000" dirty="0">
                <a:solidFill>
                  <a:srgbClr val="800000"/>
                </a:solidFill>
                <a:latin typeface="Arial" pitchFamily="34" charset="0"/>
                <a:cs typeface="Arial" pitchFamily="34" charset="0"/>
              </a:rPr>
              <a:t>people could</a:t>
            </a:r>
          </a:p>
          <a:p>
            <a:pPr algn="ctr"/>
            <a:r>
              <a:rPr lang="en-US" sz="2000" dirty="0">
                <a:solidFill>
                  <a:srgbClr val="800000"/>
                </a:solidFill>
                <a:latin typeface="Arial" pitchFamily="34" charset="0"/>
                <a:cs typeface="Arial" pitchFamily="34" charset="0"/>
              </a:rPr>
              <a:t>use the canal</a:t>
            </a:r>
          </a:p>
          <a:p>
            <a:pPr algn="ctr"/>
            <a:r>
              <a:rPr lang="en-US" sz="2000" dirty="0">
                <a:solidFill>
                  <a:srgbClr val="800000"/>
                </a:solidFill>
                <a:latin typeface="Arial" pitchFamily="34" charset="0"/>
                <a:cs typeface="Arial" pitchFamily="34" charset="0"/>
              </a:rPr>
              <a:t>to move food </a:t>
            </a:r>
          </a:p>
          <a:p>
            <a:pPr algn="ctr"/>
            <a:r>
              <a:rPr lang="en-US" sz="2000" dirty="0">
                <a:solidFill>
                  <a:srgbClr val="800000"/>
                </a:solidFill>
                <a:latin typeface="Arial" pitchFamily="34" charset="0"/>
                <a:cs typeface="Arial" pitchFamily="34" charset="0"/>
              </a:rPr>
              <a:t>from other areas.</a:t>
            </a:r>
          </a:p>
        </p:txBody>
      </p:sp>
      <p:sp>
        <p:nvSpPr>
          <p:cNvPr id="7" name="TextBox 6"/>
          <p:cNvSpPr txBox="1"/>
          <p:nvPr/>
        </p:nvSpPr>
        <p:spPr>
          <a:xfrm>
            <a:off x="228600" y="228600"/>
            <a:ext cx="8686800" cy="1015663"/>
          </a:xfrm>
          <a:prstGeom prst="rect">
            <a:avLst/>
          </a:prstGeom>
          <a:solidFill>
            <a:schemeClr val="tx1"/>
          </a:solidFill>
          <a:ln w="22225">
            <a:solidFill>
              <a:schemeClr val="bg1"/>
            </a:solidFill>
          </a:ln>
        </p:spPr>
        <p:txBody>
          <a:bodyPr wrap="square" rtlCol="0">
            <a:spAutoFit/>
          </a:bodyPr>
          <a:lstStyle/>
          <a:p>
            <a:pPr algn="ctr"/>
            <a:endParaRPr lang="en-US" dirty="0"/>
          </a:p>
          <a:p>
            <a:pPr algn="ctr"/>
            <a:r>
              <a:rPr lang="en-US" sz="2400" dirty="0">
                <a:solidFill>
                  <a:srgbClr val="0000CC"/>
                </a:solidFill>
              </a:rPr>
              <a:t>China has needed to feed its large population.</a:t>
            </a:r>
          </a:p>
          <a:p>
            <a:pPr algn="ctr"/>
            <a:endParaRPr lang="en-US" dirty="0"/>
          </a:p>
        </p:txBody>
      </p:sp>
    </p:spTree>
    <p:extLst>
      <p:ext uri="{BB962C8B-B14F-4D97-AF65-F5344CB8AC3E}">
        <p14:creationId xmlns:p14="http://schemas.microsoft.com/office/powerpoint/2010/main" val="420945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5439102" y="231228"/>
            <a:ext cx="3620814" cy="1598612"/>
          </a:xfrm>
          <a:prstGeom prst="wedgeRoundRectCallout">
            <a:avLst>
              <a:gd name="adj1" fmla="val 22333"/>
              <a:gd name="adj2" fmla="val 84106"/>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800000"/>
                </a:solidFill>
                <a:latin typeface="Arial" pitchFamily="34" charset="0"/>
                <a:cs typeface="Arial" pitchFamily="34" charset="0"/>
              </a:rPr>
              <a:t>A </a:t>
            </a:r>
            <a:r>
              <a:rPr lang="en-US" sz="2200" b="1" dirty="0">
                <a:solidFill>
                  <a:srgbClr val="800000"/>
                </a:solidFill>
                <a:latin typeface="Arial" pitchFamily="34" charset="0"/>
                <a:cs typeface="Arial" pitchFamily="34" charset="0"/>
              </a:rPr>
              <a:t>large population</a:t>
            </a:r>
            <a:r>
              <a:rPr lang="en-US" sz="2200" dirty="0">
                <a:solidFill>
                  <a:srgbClr val="800000"/>
                </a:solidFill>
                <a:latin typeface="Arial" pitchFamily="34" charset="0"/>
                <a:cs typeface="Arial" pitchFamily="34" charset="0"/>
              </a:rPr>
              <a:t> is likely to have a lot of smart people</a:t>
            </a:r>
          </a:p>
          <a:p>
            <a:pPr algn="ctr"/>
            <a:r>
              <a:rPr lang="en-US" sz="2200" dirty="0">
                <a:solidFill>
                  <a:srgbClr val="800000"/>
                </a:solidFill>
                <a:latin typeface="Arial" pitchFamily="34" charset="0"/>
                <a:cs typeface="Arial" pitchFamily="34" charset="0"/>
              </a:rPr>
              <a:t>who can invent things.  </a:t>
            </a:r>
          </a:p>
        </p:txBody>
      </p:sp>
      <p:sp>
        <p:nvSpPr>
          <p:cNvPr id="6" name="Rounded Rectangular Callout 4"/>
          <p:cNvSpPr/>
          <p:nvPr/>
        </p:nvSpPr>
        <p:spPr>
          <a:xfrm>
            <a:off x="265386" y="246993"/>
            <a:ext cx="4227786" cy="1828800"/>
          </a:xfrm>
          <a:prstGeom prst="wedgeRoundRectCallout">
            <a:avLst>
              <a:gd name="adj1" fmla="val 72746"/>
              <a:gd name="adj2" fmla="val -15967"/>
              <a:gd name="adj3" fmla="val 16667"/>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800000"/>
                </a:solidFill>
                <a:latin typeface="Arial" pitchFamily="34" charset="0"/>
                <a:cs typeface="Arial" pitchFamily="34" charset="0"/>
              </a:rPr>
              <a:t>What are some other consequences</a:t>
            </a:r>
          </a:p>
          <a:p>
            <a:pPr algn="ctr"/>
            <a:r>
              <a:rPr lang="en-US" sz="2200" b="1" dirty="0">
                <a:solidFill>
                  <a:srgbClr val="800000"/>
                </a:solidFill>
                <a:latin typeface="Arial" pitchFamily="34" charset="0"/>
                <a:cs typeface="Arial" pitchFamily="34" charset="0"/>
              </a:rPr>
              <a:t>of having a large population?</a:t>
            </a:r>
          </a:p>
        </p:txBody>
      </p:sp>
      <p:sp>
        <p:nvSpPr>
          <p:cNvPr id="7" name="Rounded Rectangular Callout 4"/>
          <p:cNvSpPr/>
          <p:nvPr/>
        </p:nvSpPr>
        <p:spPr>
          <a:xfrm>
            <a:off x="5849004" y="2329875"/>
            <a:ext cx="3163614" cy="3810000"/>
          </a:xfrm>
          <a:prstGeom prst="wedgeRoundRectCallout">
            <a:avLst>
              <a:gd name="adj1" fmla="val 5798"/>
              <a:gd name="adj2" fmla="val 4943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On the internet, </a:t>
            </a:r>
          </a:p>
          <a:p>
            <a:pPr algn="ctr"/>
            <a:r>
              <a:rPr lang="en-US" sz="2000" dirty="0">
                <a:solidFill>
                  <a:srgbClr val="800000"/>
                </a:solidFill>
                <a:latin typeface="Arial" pitchFamily="34" charset="0"/>
                <a:cs typeface="Arial" pitchFamily="34" charset="0"/>
              </a:rPr>
              <a:t>you can find </a:t>
            </a:r>
          </a:p>
          <a:p>
            <a:pPr algn="ctr"/>
            <a:r>
              <a:rPr lang="en-US" sz="2000" dirty="0">
                <a:solidFill>
                  <a:srgbClr val="800000"/>
                </a:solidFill>
                <a:latin typeface="Arial" pitchFamily="34" charset="0"/>
                <a:cs typeface="Arial" pitchFamily="34" charset="0"/>
              </a:rPr>
              <a:t>many lists</a:t>
            </a:r>
          </a:p>
          <a:p>
            <a:pPr algn="ctr"/>
            <a:r>
              <a:rPr lang="en-US" sz="2000" dirty="0">
                <a:solidFill>
                  <a:srgbClr val="800000"/>
                </a:solidFill>
                <a:latin typeface="Arial" pitchFamily="34" charset="0"/>
                <a:cs typeface="Arial" pitchFamily="34" charset="0"/>
              </a:rPr>
              <a:t>of important </a:t>
            </a:r>
          </a:p>
          <a:p>
            <a:pPr algn="ctr"/>
            <a:r>
              <a:rPr lang="en-US" sz="2000" b="1" u="sng" dirty="0">
                <a:solidFill>
                  <a:srgbClr val="800000"/>
                </a:solidFill>
                <a:latin typeface="Arial" pitchFamily="34" charset="0"/>
                <a:cs typeface="Arial" pitchFamily="34" charset="0"/>
              </a:rPr>
              <a:t>Chinese inventions</a:t>
            </a:r>
            <a:r>
              <a:rPr lang="en-US" sz="2000" dirty="0">
                <a:solidFill>
                  <a:srgbClr val="800000"/>
                </a:solidFill>
                <a:latin typeface="Arial" pitchFamily="34" charset="0"/>
                <a:cs typeface="Arial" pitchFamily="34" charset="0"/>
              </a:rPr>
              <a:t>:</a:t>
            </a:r>
          </a:p>
          <a:p>
            <a:pPr algn="ctr"/>
            <a:r>
              <a:rPr lang="en-US" dirty="0">
                <a:solidFill>
                  <a:srgbClr val="800000"/>
                </a:solidFill>
                <a:latin typeface="Arial" pitchFamily="34" charset="0"/>
                <a:cs typeface="Arial" pitchFamily="34" charset="0"/>
              </a:rPr>
              <a:t>including</a:t>
            </a:r>
          </a:p>
          <a:p>
            <a:pPr algn="ctr"/>
            <a:r>
              <a:rPr lang="en-US" sz="2000" dirty="0">
                <a:solidFill>
                  <a:srgbClr val="800000"/>
                </a:solidFill>
                <a:latin typeface="Arial" pitchFamily="34" charset="0"/>
                <a:cs typeface="Arial" pitchFamily="34" charset="0"/>
              </a:rPr>
              <a:t>silk cloth, </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paper, porcelain, magnetic compass, gunpowder, and rockets.</a:t>
            </a:r>
          </a:p>
        </p:txBody>
      </p:sp>
    </p:spTree>
    <p:extLst>
      <p:ext uri="{BB962C8B-B14F-4D97-AF65-F5344CB8AC3E}">
        <p14:creationId xmlns:p14="http://schemas.microsoft.com/office/powerpoint/2010/main" val="183361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9" name="Rounded Rectangular Callout 8"/>
          <p:cNvSpPr/>
          <p:nvPr/>
        </p:nvSpPr>
        <p:spPr>
          <a:xfrm>
            <a:off x="171450" y="76994"/>
            <a:ext cx="8743950" cy="912812"/>
          </a:xfrm>
          <a:prstGeom prst="wedgeRoundRectCallout">
            <a:avLst>
              <a:gd name="adj1" fmla="val 28610"/>
              <a:gd name="adj2" fmla="val 4645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00000"/>
                </a:solidFill>
                <a:latin typeface="Arial" pitchFamily="34" charset="0"/>
                <a:cs typeface="Arial" pitchFamily="34" charset="0"/>
              </a:rPr>
              <a:t>Silk</a:t>
            </a:r>
            <a:r>
              <a:rPr lang="en-US" sz="2400" dirty="0">
                <a:solidFill>
                  <a:srgbClr val="800000"/>
                </a:solidFill>
                <a:latin typeface="Arial" pitchFamily="34" charset="0"/>
                <a:cs typeface="Arial" pitchFamily="34" charset="0"/>
              </a:rPr>
              <a:t> was an early and valuable </a:t>
            </a:r>
            <a:r>
              <a:rPr lang="en-US" sz="2400" b="1" dirty="0">
                <a:solidFill>
                  <a:srgbClr val="800000"/>
                </a:solidFill>
                <a:latin typeface="Arial" pitchFamily="34" charset="0"/>
                <a:cs typeface="Arial" pitchFamily="34" charset="0"/>
              </a:rPr>
              <a:t>Chinese invention.</a:t>
            </a:r>
            <a:endParaRPr lang="en-US" sz="2400" dirty="0">
              <a:solidFill>
                <a:srgbClr val="800000"/>
              </a:solidFill>
              <a:latin typeface="Arial" pitchFamily="34" charset="0"/>
              <a:cs typeface="Arial" pitchFamily="34" charset="0"/>
            </a:endParaRPr>
          </a:p>
        </p:txBody>
      </p:sp>
      <p:sp>
        <p:nvSpPr>
          <p:cNvPr id="7" name="Rounded Rectangular Callout 6"/>
          <p:cNvSpPr/>
          <p:nvPr/>
        </p:nvSpPr>
        <p:spPr>
          <a:xfrm>
            <a:off x="5791200" y="1143000"/>
            <a:ext cx="3276600" cy="2209800"/>
          </a:xfrm>
          <a:prstGeom prst="wedgeRoundRectCallout">
            <a:avLst>
              <a:gd name="adj1" fmla="val 22836"/>
              <a:gd name="adj2" fmla="val 6143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800000"/>
                </a:solidFill>
                <a:latin typeface="Arial" pitchFamily="34" charset="0"/>
                <a:cs typeface="Arial" pitchFamily="34" charset="0"/>
              </a:rPr>
              <a:t>Silk</a:t>
            </a:r>
            <a:r>
              <a:rPr lang="en-US" sz="2000" dirty="0">
                <a:solidFill>
                  <a:srgbClr val="800000"/>
                </a:solidFill>
                <a:latin typeface="Arial" pitchFamily="34" charset="0"/>
                <a:cs typeface="Arial" pitchFamily="34" charset="0"/>
              </a:rPr>
              <a:t> was so important</a:t>
            </a:r>
          </a:p>
          <a:p>
            <a:pPr algn="ctr"/>
            <a:r>
              <a:rPr lang="en-US" sz="2000" dirty="0">
                <a:solidFill>
                  <a:srgbClr val="800000"/>
                </a:solidFill>
                <a:latin typeface="Arial" pitchFamily="34" charset="0"/>
                <a:cs typeface="Arial" pitchFamily="34" charset="0"/>
              </a:rPr>
              <a:t>that it gave its name</a:t>
            </a:r>
          </a:p>
          <a:p>
            <a:pPr algn="ctr"/>
            <a:r>
              <a:rPr lang="en-US" sz="2000" dirty="0">
                <a:solidFill>
                  <a:srgbClr val="800000"/>
                </a:solidFill>
                <a:latin typeface="Arial" pitchFamily="34" charset="0"/>
                <a:cs typeface="Arial" pitchFamily="34" charset="0"/>
              </a:rPr>
              <a:t>to trading roads</a:t>
            </a:r>
          </a:p>
          <a:p>
            <a:pPr algn="ctr"/>
            <a:r>
              <a:rPr lang="en-US" sz="2000" dirty="0">
                <a:solidFill>
                  <a:srgbClr val="800000"/>
                </a:solidFill>
                <a:latin typeface="Arial" pitchFamily="34" charset="0"/>
                <a:cs typeface="Arial" pitchFamily="34" charset="0"/>
              </a:rPr>
              <a:t>that went all the way</a:t>
            </a:r>
          </a:p>
          <a:p>
            <a:pPr algn="ctr"/>
            <a:r>
              <a:rPr lang="en-US" sz="2000" dirty="0">
                <a:solidFill>
                  <a:srgbClr val="800000"/>
                </a:solidFill>
                <a:latin typeface="Arial" pitchFamily="34" charset="0"/>
                <a:cs typeface="Arial" pitchFamily="34" charset="0"/>
              </a:rPr>
              <a:t>to Europe and Africa,</a:t>
            </a:r>
          </a:p>
          <a:p>
            <a:pPr algn="ctr"/>
            <a:r>
              <a:rPr lang="en-US" sz="2000" dirty="0">
                <a:solidFill>
                  <a:srgbClr val="800000"/>
                </a:solidFill>
                <a:latin typeface="Arial" pitchFamily="34" charset="0"/>
                <a:cs typeface="Arial" pitchFamily="34" charset="0"/>
              </a:rPr>
              <a:t>2000 years ago!</a:t>
            </a:r>
            <a:endParaRPr lang="en-US" sz="900" dirty="0">
              <a:solidFill>
                <a:srgbClr val="800000"/>
              </a:solidFill>
              <a:latin typeface="Arial" pitchFamily="34" charset="0"/>
              <a:cs typeface="Arial" pitchFamily="34" charset="0"/>
            </a:endParaRPr>
          </a:p>
        </p:txBody>
      </p:sp>
      <p:sp>
        <p:nvSpPr>
          <p:cNvPr id="5" name="Rounded Rectangular Callout 4"/>
          <p:cNvSpPr/>
          <p:nvPr/>
        </p:nvSpPr>
        <p:spPr>
          <a:xfrm>
            <a:off x="152400" y="3962400"/>
            <a:ext cx="3182619" cy="1676400"/>
          </a:xfrm>
          <a:prstGeom prst="wedgeRoundRectCallout">
            <a:avLst>
              <a:gd name="adj1" fmla="val 47685"/>
              <a:gd name="adj2" fmla="val -10809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Part of the Great Wall</a:t>
            </a:r>
          </a:p>
          <a:p>
            <a:pPr algn="ctr"/>
            <a:r>
              <a:rPr lang="en-US" sz="2000" dirty="0">
                <a:solidFill>
                  <a:srgbClr val="800000"/>
                </a:solidFill>
                <a:latin typeface="Arial" pitchFamily="34" charset="0"/>
                <a:cs typeface="Arial" pitchFamily="34" charset="0"/>
              </a:rPr>
              <a:t>was built to protect</a:t>
            </a:r>
          </a:p>
          <a:p>
            <a:pPr algn="ctr"/>
            <a:r>
              <a:rPr lang="en-US" sz="2000" dirty="0">
                <a:solidFill>
                  <a:srgbClr val="800000"/>
                </a:solidFill>
                <a:latin typeface="Arial" pitchFamily="34" charset="0"/>
                <a:cs typeface="Arial" pitchFamily="34" charset="0"/>
              </a:rPr>
              <a:t>the Silk Road traders</a:t>
            </a:r>
          </a:p>
          <a:p>
            <a:pPr algn="ctr"/>
            <a:r>
              <a:rPr lang="en-US" sz="2000" dirty="0">
                <a:solidFill>
                  <a:srgbClr val="800000"/>
                </a:solidFill>
                <a:latin typeface="Arial" pitchFamily="34" charset="0"/>
                <a:cs typeface="Arial" pitchFamily="34" charset="0"/>
              </a:rPr>
              <a:t>from attacks by bandits.</a:t>
            </a:r>
            <a:endParaRPr lang="en-US" sz="1200" dirty="0">
              <a:solidFill>
                <a:srgbClr val="800000"/>
              </a:solidFill>
              <a:latin typeface="Arial" pitchFamily="34" charset="0"/>
              <a:cs typeface="Arial" pitchFamily="34" charset="0"/>
            </a:endParaRPr>
          </a:p>
        </p:txBody>
      </p:sp>
      <p:sp>
        <p:nvSpPr>
          <p:cNvPr id="6" name="Rounded Rectangular Callout 5"/>
          <p:cNvSpPr/>
          <p:nvPr/>
        </p:nvSpPr>
        <p:spPr>
          <a:xfrm>
            <a:off x="5791200" y="3581400"/>
            <a:ext cx="3234267" cy="2823633"/>
          </a:xfrm>
          <a:prstGeom prst="wedgeRoundRectCallout">
            <a:avLst>
              <a:gd name="adj1" fmla="val 32656"/>
              <a:gd name="adj2" fmla="val -50519"/>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itchFamily="34" charset="0"/>
                <a:cs typeface="Arial" pitchFamily="34" charset="0"/>
              </a:rPr>
              <a:t>Roman rulers</a:t>
            </a:r>
          </a:p>
          <a:p>
            <a:pPr algn="ctr"/>
            <a:r>
              <a:rPr lang="en-US" dirty="0">
                <a:solidFill>
                  <a:srgbClr val="002060"/>
                </a:solidFill>
                <a:latin typeface="Arial" pitchFamily="34" charset="0"/>
                <a:cs typeface="Arial" pitchFamily="34" charset="0"/>
              </a:rPr>
              <a:t>tried to limit</a:t>
            </a:r>
          </a:p>
          <a:p>
            <a:pPr algn="ctr"/>
            <a:r>
              <a:rPr lang="en-US" dirty="0">
                <a:solidFill>
                  <a:srgbClr val="002060"/>
                </a:solidFill>
                <a:latin typeface="Arial" pitchFamily="34" charset="0"/>
                <a:cs typeface="Arial" pitchFamily="34" charset="0"/>
              </a:rPr>
              <a:t>the amount of silk </a:t>
            </a:r>
          </a:p>
          <a:p>
            <a:pPr algn="ctr"/>
            <a:r>
              <a:rPr lang="en-US" dirty="0">
                <a:solidFill>
                  <a:srgbClr val="002060"/>
                </a:solidFill>
                <a:latin typeface="Arial" pitchFamily="34" charset="0"/>
                <a:cs typeface="Arial" pitchFamily="34" charset="0"/>
              </a:rPr>
              <a:t> people could wear. </a:t>
            </a:r>
            <a:br>
              <a:rPr lang="en-US" dirty="0">
                <a:solidFill>
                  <a:srgbClr val="002060"/>
                </a:solidFill>
                <a:latin typeface="Arial" pitchFamily="34" charset="0"/>
                <a:cs typeface="Arial" pitchFamily="34" charset="0"/>
              </a:rPr>
            </a:br>
            <a:r>
              <a:rPr lang="en-US" dirty="0">
                <a:solidFill>
                  <a:srgbClr val="002060"/>
                </a:solidFill>
                <a:latin typeface="Arial" pitchFamily="34" charset="0"/>
                <a:cs typeface="Arial" pitchFamily="34" charset="0"/>
              </a:rPr>
              <a:t>They thought </a:t>
            </a:r>
          </a:p>
          <a:p>
            <a:pPr algn="ctr"/>
            <a:r>
              <a:rPr lang="en-US" dirty="0">
                <a:solidFill>
                  <a:srgbClr val="002060"/>
                </a:solidFill>
                <a:latin typeface="Arial" pitchFamily="34" charset="0"/>
                <a:cs typeface="Arial" pitchFamily="34" charset="0"/>
              </a:rPr>
              <a:t>people were spending</a:t>
            </a:r>
          </a:p>
          <a:p>
            <a:pPr algn="ctr"/>
            <a:r>
              <a:rPr lang="en-US" dirty="0">
                <a:solidFill>
                  <a:srgbClr val="002060"/>
                </a:solidFill>
                <a:latin typeface="Arial" pitchFamily="34" charset="0"/>
                <a:cs typeface="Arial" pitchFamily="34" charset="0"/>
              </a:rPr>
              <a:t>too much money buying</a:t>
            </a:r>
          </a:p>
          <a:p>
            <a:pPr algn="ctr"/>
            <a:r>
              <a:rPr lang="en-US" dirty="0">
                <a:solidFill>
                  <a:srgbClr val="002060"/>
                </a:solidFill>
                <a:latin typeface="Arial" pitchFamily="34" charset="0"/>
                <a:cs typeface="Arial" pitchFamily="34" charset="0"/>
              </a:rPr>
              <a:t> imported silk from China!</a:t>
            </a:r>
          </a:p>
          <a:p>
            <a:pPr algn="ctr"/>
            <a:endParaRPr lang="en-US" sz="800" dirty="0">
              <a:solidFill>
                <a:srgbClr val="002060"/>
              </a:solidFill>
              <a:latin typeface="Arial" pitchFamily="34" charset="0"/>
              <a:cs typeface="Arial" pitchFamily="34" charset="0"/>
            </a:endParaRPr>
          </a:p>
          <a:p>
            <a:pPr algn="ctr"/>
            <a:r>
              <a:rPr lang="en-US" sz="1400" dirty="0">
                <a:solidFill>
                  <a:srgbClr val="002060"/>
                </a:solidFill>
                <a:latin typeface="Arial" pitchFamily="34" charset="0"/>
                <a:cs typeface="Arial" pitchFamily="34" charset="0"/>
              </a:rPr>
              <a:t>Does that idea sound familiar?</a:t>
            </a:r>
            <a:endParaRPr lang="en-US" dirty="0">
              <a:solidFill>
                <a:srgbClr val="002060"/>
              </a:solidFill>
              <a:latin typeface="Arial" pitchFamily="34" charset="0"/>
              <a:cs typeface="Arial" pitchFamily="34" charset="0"/>
            </a:endParaRPr>
          </a:p>
        </p:txBody>
      </p:sp>
      <p:sp>
        <p:nvSpPr>
          <p:cNvPr id="2" name="TextBox 1"/>
          <p:cNvSpPr txBox="1"/>
          <p:nvPr/>
        </p:nvSpPr>
        <p:spPr>
          <a:xfrm>
            <a:off x="1752600" y="2113486"/>
            <a:ext cx="762000" cy="534158"/>
          </a:xfrm>
          <a:prstGeom prst="rect">
            <a:avLst/>
          </a:prstGeom>
          <a:noFill/>
        </p:spPr>
        <p:txBody>
          <a:bodyPr wrap="square" rtlCol="0">
            <a:spAutoFit/>
          </a:bodyPr>
          <a:lstStyle/>
          <a:p>
            <a:pPr algn="r"/>
            <a:r>
              <a:rPr lang="en-US" dirty="0">
                <a:solidFill>
                  <a:srgbClr val="C00000"/>
                </a:solidFill>
                <a:latin typeface="Arial Narrow" panose="020B0606020202030204" pitchFamily="34" charset="0"/>
              </a:rPr>
              <a:t>Silk Roads</a:t>
            </a:r>
          </a:p>
        </p:txBody>
      </p:sp>
    </p:spTree>
    <p:extLst>
      <p:ext uri="{BB962C8B-B14F-4D97-AF65-F5344CB8AC3E}">
        <p14:creationId xmlns:p14="http://schemas.microsoft.com/office/powerpoint/2010/main" val="63917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7" name="Rounded Rectangular Callout 6"/>
          <p:cNvSpPr/>
          <p:nvPr/>
        </p:nvSpPr>
        <p:spPr>
          <a:xfrm>
            <a:off x="5334000" y="1828800"/>
            <a:ext cx="3505200" cy="3810000"/>
          </a:xfrm>
          <a:prstGeom prst="wedgeRoundRectCallout">
            <a:avLst>
              <a:gd name="adj1" fmla="val -82809"/>
              <a:gd name="adj2" fmla="val -812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The Silk Roads illustrate another consequence</a:t>
            </a:r>
          </a:p>
          <a:p>
            <a:pPr algn="ctr"/>
            <a:r>
              <a:rPr lang="en-US" sz="2000" dirty="0">
                <a:solidFill>
                  <a:srgbClr val="800000"/>
                </a:solidFill>
                <a:latin typeface="Arial" pitchFamily="34" charset="0"/>
                <a:cs typeface="Arial" pitchFamily="34" charset="0"/>
              </a:rPr>
              <a:t>of a large population. </a:t>
            </a:r>
          </a:p>
          <a:p>
            <a:pPr algn="ctr"/>
            <a:endParaRPr lang="en-US" sz="8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People in China wanted</a:t>
            </a:r>
          </a:p>
          <a:p>
            <a:pPr algn="ctr"/>
            <a:r>
              <a:rPr lang="en-US" sz="2000" dirty="0">
                <a:solidFill>
                  <a:srgbClr val="800000"/>
                </a:solidFill>
                <a:latin typeface="Arial" pitchFamily="34" charset="0"/>
                <a:cs typeface="Arial" pitchFamily="34" charset="0"/>
              </a:rPr>
              <a:t>to </a:t>
            </a:r>
            <a:r>
              <a:rPr lang="en-US" sz="2000" u="sng" dirty="0">
                <a:solidFill>
                  <a:srgbClr val="800000"/>
                </a:solidFill>
                <a:latin typeface="Arial" pitchFamily="34" charset="0"/>
                <a:cs typeface="Arial" pitchFamily="34" charset="0"/>
              </a:rPr>
              <a:t>trade</a:t>
            </a:r>
            <a:r>
              <a:rPr lang="en-US" sz="2000" dirty="0">
                <a:solidFill>
                  <a:srgbClr val="800000"/>
                </a:solidFill>
                <a:latin typeface="Arial" pitchFamily="34" charset="0"/>
                <a:cs typeface="Arial" pitchFamily="34" charset="0"/>
              </a:rPr>
              <a:t> products</a:t>
            </a:r>
          </a:p>
          <a:p>
            <a:pPr algn="ctr"/>
            <a:r>
              <a:rPr lang="en-US" sz="2000" dirty="0">
                <a:solidFill>
                  <a:srgbClr val="800000"/>
                </a:solidFill>
                <a:latin typeface="Arial" pitchFamily="34" charset="0"/>
                <a:cs typeface="Arial" pitchFamily="34" charset="0"/>
              </a:rPr>
              <a:t>that they made</a:t>
            </a:r>
          </a:p>
          <a:p>
            <a:pPr algn="ctr"/>
            <a:r>
              <a:rPr lang="en-US" sz="2000" dirty="0">
                <a:solidFill>
                  <a:srgbClr val="800000"/>
                </a:solidFill>
                <a:latin typeface="Arial" pitchFamily="34" charset="0"/>
                <a:cs typeface="Arial" pitchFamily="34" charset="0"/>
              </a:rPr>
              <a:t>in order to get</a:t>
            </a:r>
          </a:p>
          <a:p>
            <a:pPr algn="ctr"/>
            <a:r>
              <a:rPr lang="en-US" sz="2000" dirty="0">
                <a:solidFill>
                  <a:srgbClr val="800000"/>
                </a:solidFill>
                <a:latin typeface="Arial" pitchFamily="34" charset="0"/>
                <a:cs typeface="Arial" pitchFamily="34" charset="0"/>
              </a:rPr>
              <a:t>resources they needed</a:t>
            </a:r>
          </a:p>
          <a:p>
            <a:pPr algn="ctr"/>
            <a:r>
              <a:rPr lang="en-US" sz="1600" dirty="0">
                <a:solidFill>
                  <a:srgbClr val="800000"/>
                </a:solidFill>
                <a:latin typeface="Arial" pitchFamily="34" charset="0"/>
                <a:cs typeface="Arial" pitchFamily="34" charset="0"/>
              </a:rPr>
              <a:t>(like horses in ancient times, </a:t>
            </a:r>
          </a:p>
          <a:p>
            <a:pPr algn="ctr"/>
            <a:r>
              <a:rPr lang="en-US" sz="1600" dirty="0">
                <a:solidFill>
                  <a:srgbClr val="800000"/>
                </a:solidFill>
                <a:latin typeface="Arial" pitchFamily="34" charset="0"/>
                <a:cs typeface="Arial" pitchFamily="34" charset="0"/>
              </a:rPr>
              <a:t>or oil today).</a:t>
            </a:r>
          </a:p>
        </p:txBody>
      </p:sp>
      <p:sp>
        <p:nvSpPr>
          <p:cNvPr id="5" name="TextBox 4"/>
          <p:cNvSpPr txBox="1"/>
          <p:nvPr/>
        </p:nvSpPr>
        <p:spPr>
          <a:xfrm>
            <a:off x="1752600" y="2113486"/>
            <a:ext cx="762000" cy="534158"/>
          </a:xfrm>
          <a:prstGeom prst="rect">
            <a:avLst/>
          </a:prstGeom>
          <a:noFill/>
        </p:spPr>
        <p:txBody>
          <a:bodyPr wrap="square" rtlCol="0">
            <a:spAutoFit/>
          </a:bodyPr>
          <a:lstStyle/>
          <a:p>
            <a:pPr algn="r"/>
            <a:r>
              <a:rPr lang="en-US" dirty="0">
                <a:solidFill>
                  <a:srgbClr val="C00000"/>
                </a:solidFill>
                <a:latin typeface="Arial Narrow" panose="020B0606020202030204" pitchFamily="34" charset="0"/>
              </a:rPr>
              <a:t>Silk Roads</a:t>
            </a:r>
          </a:p>
        </p:txBody>
      </p:sp>
    </p:spTree>
    <p:extLst>
      <p:ext uri="{BB962C8B-B14F-4D97-AF65-F5344CB8AC3E}">
        <p14:creationId xmlns:p14="http://schemas.microsoft.com/office/powerpoint/2010/main" val="165457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81200"/>
            <a:ext cx="7528560" cy="4648200"/>
          </a:xfrm>
          <a:prstGeom prst="rect">
            <a:avLst/>
          </a:prstGeom>
        </p:spPr>
      </p:pic>
      <p:sp>
        <p:nvSpPr>
          <p:cNvPr id="5" name="Rounded Rectangular Callout 4"/>
          <p:cNvSpPr/>
          <p:nvPr/>
        </p:nvSpPr>
        <p:spPr>
          <a:xfrm>
            <a:off x="609600" y="76200"/>
            <a:ext cx="8458200" cy="1781635"/>
          </a:xfrm>
          <a:prstGeom prst="wedgeRoundRectCallout">
            <a:avLst>
              <a:gd name="adj1" fmla="val 23480"/>
              <a:gd name="adj2" fmla="val 84943"/>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There were at least four times in China’s history</a:t>
            </a:r>
          </a:p>
          <a:p>
            <a:pPr algn="ctr"/>
            <a:r>
              <a:rPr lang="en-US" sz="2000" dirty="0">
                <a:solidFill>
                  <a:srgbClr val="800000"/>
                </a:solidFill>
                <a:latin typeface="Arial" pitchFamily="34" charset="0"/>
                <a:cs typeface="Arial" pitchFamily="34" charset="0"/>
              </a:rPr>
              <a:t>when the country </a:t>
            </a:r>
            <a:r>
              <a:rPr lang="en-US" sz="2000" u="sng" dirty="0">
                <a:solidFill>
                  <a:srgbClr val="800000"/>
                </a:solidFill>
                <a:latin typeface="Arial" pitchFamily="34" charset="0"/>
                <a:cs typeface="Arial" pitchFamily="34" charset="0"/>
              </a:rPr>
              <a:t>lost more than a third of its population</a:t>
            </a:r>
            <a:r>
              <a:rPr lang="en-US" sz="2000" dirty="0">
                <a:solidFill>
                  <a:srgbClr val="800000"/>
                </a:solidFill>
                <a:latin typeface="Arial" pitchFamily="34" charset="0"/>
                <a:cs typeface="Arial" pitchFamily="34" charset="0"/>
              </a:rPr>
              <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to </a:t>
            </a:r>
            <a:r>
              <a:rPr lang="en-US" sz="2000" u="sng" dirty="0">
                <a:solidFill>
                  <a:srgbClr val="800000"/>
                </a:solidFill>
                <a:latin typeface="Arial" pitchFamily="34" charset="0"/>
                <a:cs typeface="Arial" pitchFamily="34" charset="0"/>
              </a:rPr>
              <a:t>warfare, disease, or starvation</a:t>
            </a:r>
            <a:r>
              <a:rPr lang="en-US" sz="2000" dirty="0">
                <a:solidFill>
                  <a:srgbClr val="800000"/>
                </a:solidFill>
                <a:latin typeface="Arial" pitchFamily="34" charset="0"/>
                <a:cs typeface="Arial" pitchFamily="34" charset="0"/>
              </a:rPr>
              <a:t>. </a:t>
            </a:r>
            <a:endParaRPr lang="en-US" sz="1200" dirty="0">
              <a:solidFill>
                <a:srgbClr val="800000"/>
              </a:solidFill>
              <a:latin typeface="Arial" pitchFamily="34" charset="0"/>
              <a:cs typeface="Arial" pitchFamily="34" charset="0"/>
            </a:endParaRPr>
          </a:p>
          <a:p>
            <a:pPr algn="ctr"/>
            <a:r>
              <a:rPr lang="en-US" sz="1200" dirty="0">
                <a:solidFill>
                  <a:srgbClr val="800000"/>
                </a:solidFill>
                <a:latin typeface="Arial" pitchFamily="34" charset="0"/>
                <a:cs typeface="Arial" pitchFamily="34" charset="0"/>
              </a:rPr>
              <a:t/>
            </a:r>
            <a:br>
              <a:rPr lang="en-US" sz="12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China had to provide safety and food for </a:t>
            </a:r>
            <a:r>
              <a:rPr lang="en-US" sz="2000" b="1" dirty="0">
                <a:solidFill>
                  <a:srgbClr val="800000"/>
                </a:solidFill>
                <a:latin typeface="Arial" pitchFamily="34" charset="0"/>
                <a:cs typeface="Arial" pitchFamily="34" charset="0"/>
              </a:rPr>
              <a:t>very large populations</a:t>
            </a:r>
            <a:r>
              <a:rPr lang="en-US" sz="2000" dirty="0">
                <a:solidFill>
                  <a:srgbClr val="800000"/>
                </a:solidFill>
                <a:latin typeface="Arial" pitchFamily="34" charset="0"/>
                <a:cs typeface="Arial" pitchFamily="34" charset="0"/>
              </a:rPr>
              <a:t>!</a:t>
            </a:r>
          </a:p>
          <a:p>
            <a:pPr algn="ctr"/>
            <a:endParaRPr lang="en-US" sz="1200" dirty="0">
              <a:solidFill>
                <a:srgbClr val="800000"/>
              </a:solidFill>
              <a:latin typeface="Arial" pitchFamily="34" charset="0"/>
              <a:cs typeface="Arial" pitchFamily="34" charset="0"/>
            </a:endParaRPr>
          </a:p>
        </p:txBody>
      </p:sp>
      <p:sp>
        <p:nvSpPr>
          <p:cNvPr id="6" name="TextBox 5"/>
          <p:cNvSpPr txBox="1"/>
          <p:nvPr/>
        </p:nvSpPr>
        <p:spPr>
          <a:xfrm>
            <a:off x="6934200" y="3657600"/>
            <a:ext cx="1813560" cy="1569660"/>
          </a:xfrm>
          <a:prstGeom prst="rect">
            <a:avLst/>
          </a:prstGeom>
          <a:solidFill>
            <a:schemeClr val="tx1"/>
          </a:solidFill>
          <a:ln w="60325">
            <a:solidFill>
              <a:srgbClr val="FF0000"/>
            </a:solidFill>
          </a:ln>
        </p:spPr>
        <p:txBody>
          <a:bodyPr wrap="square" rtlCol="0">
            <a:spAutoFit/>
          </a:bodyPr>
          <a:lstStyle/>
          <a:p>
            <a:pPr algn="ctr"/>
            <a:endParaRPr lang="en-US" dirty="0"/>
          </a:p>
          <a:p>
            <a:pPr algn="ctr"/>
            <a:r>
              <a:rPr lang="en-US" sz="2000" dirty="0">
                <a:solidFill>
                  <a:srgbClr val="C00000"/>
                </a:solidFill>
              </a:rPr>
              <a:t>What </a:t>
            </a:r>
          </a:p>
          <a:p>
            <a:pPr algn="ctr"/>
            <a:r>
              <a:rPr lang="en-US" sz="2000" dirty="0">
                <a:solidFill>
                  <a:srgbClr val="C00000"/>
                </a:solidFill>
              </a:rPr>
              <a:t>happened </a:t>
            </a:r>
          </a:p>
          <a:p>
            <a:pPr algn="ctr"/>
            <a:r>
              <a:rPr lang="en-US" sz="2000" dirty="0">
                <a:solidFill>
                  <a:srgbClr val="C00000"/>
                </a:solidFill>
              </a:rPr>
              <a:t>after 1600</a:t>
            </a:r>
            <a:r>
              <a:rPr lang="en-US" sz="2000" dirty="0">
                <a:solidFill>
                  <a:srgbClr val="0000CC"/>
                </a:solidFill>
              </a:rPr>
              <a:t>?</a:t>
            </a:r>
          </a:p>
          <a:p>
            <a:pPr algn="ctr"/>
            <a:endParaRPr lang="en-US" dirty="0"/>
          </a:p>
        </p:txBody>
      </p:sp>
    </p:spTree>
    <p:extLst>
      <p:ext uri="{BB962C8B-B14F-4D97-AF65-F5344CB8AC3E}">
        <p14:creationId xmlns:p14="http://schemas.microsoft.com/office/powerpoint/2010/main" val="2082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6" name="Rounded Rectangular Callout 5"/>
          <p:cNvSpPr/>
          <p:nvPr/>
        </p:nvSpPr>
        <p:spPr>
          <a:xfrm>
            <a:off x="5715000" y="1905000"/>
            <a:ext cx="3352800" cy="4800600"/>
          </a:xfrm>
          <a:prstGeom prst="wedgeRoundRectCallout">
            <a:avLst>
              <a:gd name="adj1" fmla="val -54321"/>
              <a:gd name="adj2" fmla="val -2507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rgbClr val="800000"/>
                </a:solidFill>
                <a:latin typeface="Arial" pitchFamily="34" charset="0"/>
                <a:cs typeface="Arial" pitchFamily="34" charset="0"/>
              </a:rPr>
              <a:t>Remember the point</a:t>
            </a:r>
          </a:p>
          <a:p>
            <a:pPr algn="ctr"/>
            <a:r>
              <a:rPr lang="en-US" sz="1900" dirty="0">
                <a:solidFill>
                  <a:srgbClr val="800000"/>
                </a:solidFill>
                <a:latin typeface="Arial" pitchFamily="34" charset="0"/>
                <a:cs typeface="Arial" pitchFamily="34" charset="0"/>
              </a:rPr>
              <a:t>about </a:t>
            </a:r>
            <a:r>
              <a:rPr lang="en-US" sz="1900" b="1" dirty="0">
                <a:solidFill>
                  <a:srgbClr val="800000"/>
                </a:solidFill>
                <a:latin typeface="Arial" pitchFamily="34" charset="0"/>
                <a:cs typeface="Arial" pitchFamily="34" charset="0"/>
              </a:rPr>
              <a:t>large populations</a:t>
            </a:r>
          </a:p>
          <a:p>
            <a:pPr algn="ctr"/>
            <a:r>
              <a:rPr lang="en-US" sz="1900" dirty="0">
                <a:solidFill>
                  <a:srgbClr val="800000"/>
                </a:solidFill>
                <a:latin typeface="Arial" pitchFamily="34" charset="0"/>
                <a:cs typeface="Arial" pitchFamily="34" charset="0"/>
              </a:rPr>
              <a:t>being able to do</a:t>
            </a:r>
          </a:p>
          <a:p>
            <a:pPr algn="ctr"/>
            <a:r>
              <a:rPr lang="en-US" sz="1900" dirty="0">
                <a:solidFill>
                  <a:srgbClr val="800000"/>
                </a:solidFill>
                <a:latin typeface="Arial" pitchFamily="34" charset="0"/>
                <a:cs typeface="Arial" pitchFamily="34" charset="0"/>
              </a:rPr>
              <a:t>large building projects</a:t>
            </a:r>
            <a:r>
              <a:rPr lang="en-US" sz="2000" dirty="0">
                <a:solidFill>
                  <a:srgbClr val="800000"/>
                </a:solidFill>
                <a:latin typeface="Arial" pitchFamily="34" charset="0"/>
                <a:cs typeface="Arial" pitchFamily="34" charset="0"/>
              </a:rPr>
              <a:t>?</a:t>
            </a:r>
          </a:p>
          <a:p>
            <a:pPr algn="ctr"/>
            <a:endParaRPr lang="en-US" sz="1600" dirty="0">
              <a:solidFill>
                <a:srgbClr val="800000"/>
              </a:solidFill>
              <a:latin typeface="Arial" pitchFamily="34" charset="0"/>
              <a:cs typeface="Arial" pitchFamily="34" charset="0"/>
            </a:endParaRPr>
          </a:p>
          <a:p>
            <a:pPr algn="ctr"/>
            <a:r>
              <a:rPr lang="en-US" dirty="0">
                <a:solidFill>
                  <a:srgbClr val="800000"/>
                </a:solidFill>
                <a:latin typeface="Arial" pitchFamily="34" charset="0"/>
                <a:cs typeface="Arial" pitchFamily="34" charset="0"/>
              </a:rPr>
              <a:t>In just a few years, </a:t>
            </a:r>
            <a:br>
              <a:rPr lang="en-US" dirty="0">
                <a:solidFill>
                  <a:srgbClr val="800000"/>
                </a:solidFill>
                <a:latin typeface="Arial" pitchFamily="34" charset="0"/>
                <a:cs typeface="Arial" pitchFamily="34" charset="0"/>
              </a:rPr>
            </a:br>
            <a:r>
              <a:rPr lang="en-US" dirty="0">
                <a:solidFill>
                  <a:srgbClr val="800000"/>
                </a:solidFill>
                <a:latin typeface="Arial" pitchFamily="34" charset="0"/>
                <a:cs typeface="Arial" pitchFamily="34" charset="0"/>
              </a:rPr>
              <a:t>China has built</a:t>
            </a:r>
          </a:p>
          <a:p>
            <a:pPr algn="ctr"/>
            <a:r>
              <a:rPr lang="en-US" dirty="0">
                <a:solidFill>
                  <a:srgbClr val="800000"/>
                </a:solidFill>
                <a:latin typeface="Arial" pitchFamily="34" charset="0"/>
                <a:cs typeface="Arial" pitchFamily="34" charset="0"/>
              </a:rPr>
              <a:t>a network of highways</a:t>
            </a:r>
          </a:p>
          <a:p>
            <a:pPr algn="ctr"/>
            <a:r>
              <a:rPr lang="en-US" dirty="0">
                <a:solidFill>
                  <a:srgbClr val="800000"/>
                </a:solidFill>
                <a:latin typeface="Arial" pitchFamily="34" charset="0"/>
                <a:cs typeface="Arial" pitchFamily="34" charset="0"/>
              </a:rPr>
              <a:t>with as many miles</a:t>
            </a:r>
          </a:p>
          <a:p>
            <a:pPr algn="ctr"/>
            <a:r>
              <a:rPr lang="en-US" dirty="0">
                <a:solidFill>
                  <a:srgbClr val="800000"/>
                </a:solidFill>
                <a:latin typeface="Arial" pitchFamily="34" charset="0"/>
                <a:cs typeface="Arial" pitchFamily="34" charset="0"/>
              </a:rPr>
              <a:t>as the entire system</a:t>
            </a:r>
          </a:p>
          <a:p>
            <a:pPr algn="ctr"/>
            <a:r>
              <a:rPr lang="en-US" dirty="0">
                <a:solidFill>
                  <a:srgbClr val="800000"/>
                </a:solidFill>
                <a:latin typeface="Arial" pitchFamily="34" charset="0"/>
                <a:cs typeface="Arial" pitchFamily="34" charset="0"/>
              </a:rPr>
              <a:t>of Interstate Highways</a:t>
            </a:r>
          </a:p>
          <a:p>
            <a:pPr algn="ctr"/>
            <a:r>
              <a:rPr lang="en-US" dirty="0">
                <a:solidFill>
                  <a:srgbClr val="800000"/>
                </a:solidFill>
                <a:latin typeface="Arial" pitchFamily="34" charset="0"/>
                <a:cs typeface="Arial" pitchFamily="34" charset="0"/>
              </a:rPr>
              <a:t>in the United States.</a:t>
            </a:r>
          </a:p>
          <a:p>
            <a:pPr algn="ctr"/>
            <a:endParaRPr lang="en-US" sz="800" dirty="0">
              <a:solidFill>
                <a:srgbClr val="800000"/>
              </a:solidFill>
              <a:latin typeface="Arial" pitchFamily="34" charset="0"/>
              <a:cs typeface="Arial" pitchFamily="34" charset="0"/>
            </a:endParaRPr>
          </a:p>
          <a:p>
            <a:pPr algn="ctr"/>
            <a:r>
              <a:rPr lang="en-US" sz="1600" dirty="0">
                <a:solidFill>
                  <a:srgbClr val="800000"/>
                </a:solidFill>
                <a:latin typeface="Arial" pitchFamily="34" charset="0"/>
                <a:cs typeface="Arial" pitchFamily="34" charset="0"/>
              </a:rPr>
              <a:t>(It took nearly 40 years to </a:t>
            </a:r>
          </a:p>
          <a:p>
            <a:pPr algn="ctr"/>
            <a:r>
              <a:rPr lang="en-US" sz="1600" dirty="0">
                <a:solidFill>
                  <a:srgbClr val="800000"/>
                </a:solidFill>
                <a:latin typeface="Arial" pitchFamily="34" charset="0"/>
                <a:cs typeface="Arial" pitchFamily="34" charset="0"/>
              </a:rPr>
              <a:t>   build the American system.)</a:t>
            </a:r>
          </a:p>
        </p:txBody>
      </p:sp>
    </p:spTree>
    <p:extLst>
      <p:ext uri="{BB962C8B-B14F-4D97-AF65-F5344CB8AC3E}">
        <p14:creationId xmlns:p14="http://schemas.microsoft.com/office/powerpoint/2010/main" val="11684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5" name="Rounded Rectangular Callout 4"/>
          <p:cNvSpPr/>
          <p:nvPr/>
        </p:nvSpPr>
        <p:spPr>
          <a:xfrm>
            <a:off x="228600" y="77788"/>
            <a:ext cx="7315200" cy="1065212"/>
          </a:xfrm>
          <a:prstGeom prst="wedgeRoundRectCallout">
            <a:avLst>
              <a:gd name="adj1" fmla="val 28610"/>
              <a:gd name="adj2" fmla="val 46450"/>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A map of this road system clearly shows how China</a:t>
            </a:r>
          </a:p>
          <a:p>
            <a:pPr algn="ctr"/>
            <a:r>
              <a:rPr lang="en-US" sz="2000" dirty="0">
                <a:solidFill>
                  <a:srgbClr val="800000"/>
                </a:solidFill>
                <a:latin typeface="Arial" pitchFamily="34" charset="0"/>
                <a:cs typeface="Arial" pitchFamily="34" charset="0"/>
              </a:rPr>
              <a:t>is divided into a </a:t>
            </a:r>
            <a:r>
              <a:rPr lang="en-US" sz="2000" u="sng" dirty="0">
                <a:solidFill>
                  <a:srgbClr val="800000"/>
                </a:solidFill>
                <a:latin typeface="Arial" pitchFamily="34" charset="0"/>
                <a:cs typeface="Arial" pitchFamily="34" charset="0"/>
              </a:rPr>
              <a:t>nearly empty West</a:t>
            </a:r>
            <a:r>
              <a:rPr lang="en-US" sz="2000" dirty="0">
                <a:solidFill>
                  <a:srgbClr val="800000"/>
                </a:solidFill>
                <a:latin typeface="Arial" pitchFamily="34" charset="0"/>
                <a:cs typeface="Arial" pitchFamily="34" charset="0"/>
              </a:rPr>
              <a:t> and a </a:t>
            </a:r>
            <a:r>
              <a:rPr lang="en-US" sz="2000" u="sng" dirty="0">
                <a:solidFill>
                  <a:srgbClr val="800000"/>
                </a:solidFill>
                <a:latin typeface="Arial" pitchFamily="34" charset="0"/>
                <a:cs typeface="Arial" pitchFamily="34" charset="0"/>
              </a:rPr>
              <a:t>crowded East</a:t>
            </a:r>
            <a:r>
              <a:rPr lang="en-US" sz="2000" dirty="0">
                <a:solidFill>
                  <a:srgbClr val="800000"/>
                </a:solidFill>
                <a:latin typeface="Arial" pitchFamily="34" charset="0"/>
                <a:cs typeface="Arial" pitchFamily="34" charset="0"/>
              </a:rPr>
              <a:t>.</a:t>
            </a:r>
          </a:p>
        </p:txBody>
      </p:sp>
    </p:spTree>
    <p:extLst>
      <p:ext uri="{BB962C8B-B14F-4D97-AF65-F5344CB8AC3E}">
        <p14:creationId xmlns:p14="http://schemas.microsoft.com/office/powerpoint/2010/main" val="33515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278562"/>
          </a:xfrm>
          <a:solidFill>
            <a:srgbClr val="DDDDFF"/>
          </a:solidFill>
        </p:spPr>
        <p:txBody>
          <a:bodyPr/>
          <a:lstStyle/>
          <a:p>
            <a:r>
              <a:rPr lang="en-US" dirty="0">
                <a:solidFill>
                  <a:schemeClr val="bg1"/>
                </a:solidFill>
              </a:rPr>
              <a:t>Section 4 Review:</a:t>
            </a:r>
            <a:br>
              <a:rPr lang="en-US" dirty="0">
                <a:solidFill>
                  <a:schemeClr val="bg1"/>
                </a:solidFill>
              </a:rPr>
            </a:br>
            <a:r>
              <a:rPr lang="en-US" sz="1600" dirty="0">
                <a:solidFill>
                  <a:srgbClr val="DDDDFF"/>
                </a:solidFill>
              </a:rPr>
              <a:t>--</a:t>
            </a:r>
            <a:r>
              <a:rPr lang="en-US" dirty="0">
                <a:solidFill>
                  <a:schemeClr val="bg1"/>
                </a:solidFill>
              </a:rPr>
              <a:t/>
            </a:r>
            <a:br>
              <a:rPr lang="en-US" dirty="0">
                <a:solidFill>
                  <a:schemeClr val="bg1"/>
                </a:solidFill>
              </a:rPr>
            </a:br>
            <a:r>
              <a:rPr lang="en-US" sz="2800" dirty="0">
                <a:solidFill>
                  <a:schemeClr val="bg1"/>
                </a:solidFill>
                <a:effectLst/>
              </a:rPr>
              <a:t>Consequences of China having </a:t>
            </a:r>
            <a:br>
              <a:rPr lang="en-US" sz="2800" dirty="0">
                <a:solidFill>
                  <a:schemeClr val="bg1"/>
                </a:solidFill>
                <a:effectLst/>
              </a:rPr>
            </a:br>
            <a:r>
              <a:rPr lang="en-US" sz="2800" dirty="0">
                <a:solidFill>
                  <a:schemeClr val="bg1"/>
                </a:solidFill>
                <a:effectLst/>
              </a:rPr>
              <a:t>a large and crowded population:</a:t>
            </a:r>
            <a:br>
              <a:rPr lang="en-US" sz="2800" dirty="0">
                <a:solidFill>
                  <a:schemeClr val="bg1"/>
                </a:solidFill>
                <a:effectLst/>
              </a:rPr>
            </a:br>
            <a:r>
              <a:rPr lang="en-US" sz="2000" dirty="0">
                <a:solidFill>
                  <a:srgbClr val="DDDDFF"/>
                </a:solidFill>
                <a:effectLst/>
              </a:rPr>
              <a:t>--</a:t>
            </a:r>
            <a:r>
              <a:rPr lang="en-US" dirty="0">
                <a:solidFill>
                  <a:schemeClr val="bg1"/>
                </a:solidFill>
              </a:rPr>
              <a:t/>
            </a:r>
            <a:br>
              <a:rPr lang="en-US" dirty="0">
                <a:solidFill>
                  <a:schemeClr val="bg1"/>
                </a:solidFill>
              </a:rPr>
            </a:br>
            <a:r>
              <a:rPr lang="en-US" sz="2800" u="sng" dirty="0">
                <a:solidFill>
                  <a:schemeClr val="bg1"/>
                </a:solidFill>
                <a:effectLst/>
              </a:rPr>
              <a:t>Huge building projects</a:t>
            </a:r>
            <a:r>
              <a:rPr lang="en-US" sz="2800" dirty="0">
                <a:solidFill>
                  <a:schemeClr val="bg1"/>
                </a:solidFill>
                <a:effectLst/>
              </a:rPr>
              <a:t>:  </a:t>
            </a:r>
            <a:br>
              <a:rPr lang="en-US" sz="2800" dirty="0">
                <a:solidFill>
                  <a:schemeClr val="bg1"/>
                </a:solidFill>
                <a:effectLst/>
              </a:rPr>
            </a:br>
            <a:r>
              <a:rPr lang="en-US" sz="2400" dirty="0">
                <a:solidFill>
                  <a:schemeClr val="bg1"/>
                </a:solidFill>
                <a:effectLst/>
              </a:rPr>
              <a:t>Why did Chinese rulers bring people together</a:t>
            </a:r>
            <a:br>
              <a:rPr lang="en-US" sz="2400" dirty="0">
                <a:solidFill>
                  <a:schemeClr val="bg1"/>
                </a:solidFill>
                <a:effectLst/>
              </a:rPr>
            </a:br>
            <a:r>
              <a:rPr lang="en-US" sz="2400" dirty="0">
                <a:solidFill>
                  <a:schemeClr val="bg1"/>
                </a:solidFill>
                <a:effectLst/>
              </a:rPr>
              <a:t>to build the </a:t>
            </a:r>
            <a:r>
              <a:rPr lang="en-US" sz="2400" u="sng" dirty="0">
                <a:solidFill>
                  <a:schemeClr val="bg1"/>
                </a:solidFill>
                <a:effectLst/>
              </a:rPr>
              <a:t>Great Wall</a:t>
            </a:r>
            <a:r>
              <a:rPr lang="en-US" sz="2400" dirty="0">
                <a:solidFill>
                  <a:schemeClr val="bg1"/>
                </a:solidFill>
                <a:effectLst/>
              </a:rPr>
              <a:t> and the </a:t>
            </a:r>
            <a:r>
              <a:rPr lang="en-US" sz="2400" u="sng" dirty="0">
                <a:solidFill>
                  <a:schemeClr val="bg1"/>
                </a:solidFill>
                <a:effectLst/>
              </a:rPr>
              <a:t>Grand Canal</a:t>
            </a:r>
            <a:r>
              <a:rPr lang="en-US" sz="2400" dirty="0">
                <a:solidFill>
                  <a:schemeClr val="bg1"/>
                </a:solidFill>
                <a:effectLst/>
              </a:rPr>
              <a:t>?</a:t>
            </a:r>
            <a:r>
              <a:rPr lang="en-US" sz="2400" b="0" dirty="0">
                <a:solidFill>
                  <a:schemeClr val="bg1"/>
                </a:solidFill>
                <a:effectLst/>
              </a:rPr>
              <a:t/>
            </a:r>
            <a:br>
              <a:rPr lang="en-US" sz="2400" b="0" dirty="0">
                <a:solidFill>
                  <a:schemeClr val="bg1"/>
                </a:solidFill>
                <a:effectLst/>
              </a:rPr>
            </a:br>
            <a:r>
              <a:rPr lang="en-US" sz="2800" dirty="0">
                <a:solidFill>
                  <a:schemeClr val="bg1"/>
                </a:solidFill>
                <a:effectLst/>
              </a:rPr>
              <a:t/>
            </a:r>
            <a:br>
              <a:rPr lang="en-US" sz="2800" dirty="0">
                <a:solidFill>
                  <a:schemeClr val="bg1"/>
                </a:solidFill>
                <a:effectLst/>
              </a:rPr>
            </a:br>
            <a:r>
              <a:rPr lang="en-US" sz="2800" u="sng" dirty="0">
                <a:solidFill>
                  <a:schemeClr val="bg1"/>
                </a:solidFill>
                <a:effectLst/>
              </a:rPr>
              <a:t>Inventions and Trade</a:t>
            </a:r>
            <a:r>
              <a:rPr lang="en-US" sz="2800" dirty="0">
                <a:solidFill>
                  <a:schemeClr val="bg1"/>
                </a:solidFill>
                <a:effectLst/>
              </a:rPr>
              <a:t>:</a:t>
            </a:r>
            <a:br>
              <a:rPr lang="en-US" sz="2800" dirty="0">
                <a:solidFill>
                  <a:schemeClr val="bg1"/>
                </a:solidFill>
                <a:effectLst/>
              </a:rPr>
            </a:br>
            <a:r>
              <a:rPr lang="en-US" sz="2400" dirty="0">
                <a:solidFill>
                  <a:schemeClr val="bg1"/>
                </a:solidFill>
                <a:effectLst/>
              </a:rPr>
              <a:t>What valuable cloth did the Chinese produce?</a:t>
            </a:r>
            <a:br>
              <a:rPr lang="en-US" sz="2400" dirty="0">
                <a:solidFill>
                  <a:schemeClr val="bg1"/>
                </a:solidFill>
                <a:effectLst/>
              </a:rPr>
            </a:br>
            <a:r>
              <a:rPr lang="en-US" sz="2400" dirty="0">
                <a:solidFill>
                  <a:schemeClr val="bg1"/>
                </a:solidFill>
                <a:effectLst/>
              </a:rPr>
              <a:t>How far away did traders carry it to sell?</a:t>
            </a:r>
            <a:endParaRPr lang="en-US" sz="2400" dirty="0">
              <a:solidFill>
                <a:schemeClr val="bg1"/>
              </a:solidFill>
            </a:endParaRPr>
          </a:p>
        </p:txBody>
      </p:sp>
    </p:spTree>
    <p:extLst>
      <p:ext uri="{BB962C8B-B14F-4D97-AF65-F5344CB8AC3E}">
        <p14:creationId xmlns:p14="http://schemas.microsoft.com/office/powerpoint/2010/main" val="1002127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43600"/>
          </a:xfrm>
        </p:spPr>
        <p:txBody>
          <a:bodyPr/>
          <a:lstStyle/>
          <a:p>
            <a:r>
              <a:rPr lang="en-US" dirty="0">
                <a:solidFill>
                  <a:schemeClr val="tx1"/>
                </a:solidFill>
              </a:rPr>
              <a:t>Section 5:</a:t>
            </a:r>
            <a:br>
              <a:rPr lang="en-US" dirty="0">
                <a:solidFill>
                  <a:schemeClr val="tx1"/>
                </a:solidFill>
              </a:rPr>
            </a:br>
            <a:r>
              <a:rPr lang="en-US" dirty="0">
                <a:solidFill>
                  <a:schemeClr val="tx1"/>
                </a:solidFill>
              </a:rPr>
              <a:t/>
            </a:r>
            <a:br>
              <a:rPr lang="en-US" dirty="0">
                <a:solidFill>
                  <a:schemeClr val="tx1"/>
                </a:solidFill>
              </a:rPr>
            </a:br>
            <a:r>
              <a:rPr lang="en-US" sz="4000" dirty="0">
                <a:solidFill>
                  <a:schemeClr val="tx1"/>
                </a:solidFill>
                <a:effectLst/>
              </a:rPr>
              <a:t>- Summaries - </a:t>
            </a:r>
            <a:r>
              <a:rPr lang="en-US" sz="3600" dirty="0">
                <a:solidFill>
                  <a:schemeClr val="tx1"/>
                </a:solidFill>
                <a:effectLst/>
              </a:rPr>
              <a:t/>
            </a:r>
            <a:br>
              <a:rPr lang="en-US" sz="3600" dirty="0">
                <a:solidFill>
                  <a:schemeClr val="tx1"/>
                </a:solidFill>
                <a:effectLst/>
              </a:rPr>
            </a:br>
            <a:r>
              <a:rPr lang="en-US" sz="3600" dirty="0">
                <a:solidFill>
                  <a:schemeClr val="tx1"/>
                </a:solidFill>
                <a:effectLst/>
              </a:rPr>
              <a:t/>
            </a:r>
            <a:br>
              <a:rPr lang="en-US" sz="3600" dirty="0">
                <a:solidFill>
                  <a:schemeClr val="tx1"/>
                </a:solidFill>
                <a:effectLst/>
              </a:rPr>
            </a:br>
            <a:r>
              <a:rPr lang="en-US" sz="3600" dirty="0">
                <a:solidFill>
                  <a:schemeClr val="tx1"/>
                </a:solidFill>
                <a:effectLst/>
              </a:rPr>
              <a:t>Other consequences </a:t>
            </a:r>
            <a:br>
              <a:rPr lang="en-US" sz="3600" dirty="0">
                <a:solidFill>
                  <a:schemeClr val="tx1"/>
                </a:solidFill>
                <a:effectLst/>
              </a:rPr>
            </a:br>
            <a:r>
              <a:rPr lang="en-US" sz="3600" dirty="0">
                <a:solidFill>
                  <a:schemeClr val="tx1"/>
                </a:solidFill>
                <a:effectLst/>
              </a:rPr>
              <a:t>of China having </a:t>
            </a:r>
            <a:br>
              <a:rPr lang="en-US" sz="3600" dirty="0">
                <a:solidFill>
                  <a:schemeClr val="tx1"/>
                </a:solidFill>
                <a:effectLst/>
              </a:rPr>
            </a:br>
            <a:r>
              <a:rPr lang="en-US" sz="3600" dirty="0">
                <a:solidFill>
                  <a:schemeClr val="tx1"/>
                </a:solidFill>
                <a:effectLst/>
              </a:rPr>
              <a:t>a large population</a:t>
            </a: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1287696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838200" y="152400"/>
            <a:ext cx="7467600" cy="6172200"/>
          </a:xfrm>
          <a:prstGeom prst="wedgeRoundRectCallout">
            <a:avLst>
              <a:gd name="adj1" fmla="val 28610"/>
              <a:gd name="adj2" fmla="val 4645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00000"/>
                </a:solidFill>
                <a:latin typeface="Arial" pitchFamily="34" charset="0"/>
                <a:cs typeface="Arial" pitchFamily="34" charset="0"/>
              </a:rPr>
              <a:t>Large populations crowded together</a:t>
            </a:r>
          </a:p>
          <a:p>
            <a:pPr algn="ctr"/>
            <a:r>
              <a:rPr lang="en-US" sz="2400" b="1" dirty="0">
                <a:solidFill>
                  <a:srgbClr val="800000"/>
                </a:solidFill>
                <a:latin typeface="Arial" pitchFamily="34" charset="0"/>
                <a:cs typeface="Arial" pitchFamily="34" charset="0"/>
              </a:rPr>
              <a:t>have other </a:t>
            </a:r>
            <a:r>
              <a:rPr lang="en-US" sz="2400" b="1" u="sng" dirty="0">
                <a:solidFill>
                  <a:srgbClr val="800000"/>
                </a:solidFill>
                <a:latin typeface="Arial" pitchFamily="34" charset="0"/>
                <a:cs typeface="Arial" pitchFamily="34" charset="0"/>
              </a:rPr>
              <a:t>consequences</a:t>
            </a:r>
            <a:r>
              <a:rPr lang="en-US" sz="2400" b="1" dirty="0">
                <a:solidFill>
                  <a:srgbClr val="800000"/>
                </a:solidFill>
                <a:latin typeface="Arial" pitchFamily="34" charset="0"/>
                <a:cs typeface="Arial" pitchFamily="34" charset="0"/>
              </a:rPr>
              <a:t>.</a:t>
            </a:r>
          </a:p>
          <a:p>
            <a:pPr algn="ctr"/>
            <a:endParaRPr lang="en-US" sz="2000" u="sng" dirty="0">
              <a:solidFill>
                <a:srgbClr val="800000"/>
              </a:solidFill>
              <a:latin typeface="Arial" pitchFamily="34" charset="0"/>
              <a:cs typeface="Arial" pitchFamily="34" charset="0"/>
            </a:endParaRPr>
          </a:p>
          <a:p>
            <a:pPr algn="ctr"/>
            <a:endParaRPr lang="en-US" sz="9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These include</a:t>
            </a: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 more use of resources,</a:t>
            </a: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greater risk of air and water pollution,</a:t>
            </a: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origin and rapid spread of disease,</a:t>
            </a: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and many complicated effects</a:t>
            </a:r>
          </a:p>
          <a:p>
            <a:pPr algn="ctr"/>
            <a:r>
              <a:rPr lang="en-US" sz="2000" dirty="0">
                <a:solidFill>
                  <a:srgbClr val="800000"/>
                </a:solidFill>
                <a:latin typeface="Arial" pitchFamily="34" charset="0"/>
                <a:cs typeface="Arial" pitchFamily="34" charset="0"/>
              </a:rPr>
              <a:t>on personal freedom.</a:t>
            </a: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r>
              <a:rPr lang="en-US" i="1" dirty="0">
                <a:solidFill>
                  <a:srgbClr val="800000"/>
                </a:solidFill>
                <a:latin typeface="Arial" pitchFamily="34" charset="0"/>
                <a:cs typeface="Arial" pitchFamily="34" charset="0"/>
              </a:rPr>
              <a:t>(We will discuss these topics in Units 3 and 5.)</a:t>
            </a:r>
          </a:p>
        </p:txBody>
      </p:sp>
    </p:spTree>
    <p:extLst>
      <p:ext uri="{BB962C8B-B14F-4D97-AF65-F5344CB8AC3E}">
        <p14:creationId xmlns:p14="http://schemas.microsoft.com/office/powerpoint/2010/main" val="221817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881553" y="209832"/>
            <a:ext cx="7696200" cy="780768"/>
          </a:xfrm>
          <a:prstGeom prst="wedgeRoundRectCallout">
            <a:avLst>
              <a:gd name="adj1" fmla="val 29058"/>
              <a:gd name="adj2" fmla="val 48553"/>
              <a:gd name="adj3" fmla="val 16667"/>
            </a:avLst>
          </a:prstGeom>
          <a:solidFill>
            <a:srgbClr val="CCFFFF"/>
          </a:soli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Arial" pitchFamily="34" charset="0"/>
              <a:cs typeface="Arial" pitchFamily="34" charset="0"/>
            </a:endParaRPr>
          </a:p>
          <a:p>
            <a:pPr algn="ctr"/>
            <a:r>
              <a:rPr lang="en-US" sz="2800" b="1" dirty="0">
                <a:solidFill>
                  <a:schemeClr val="bg1"/>
                </a:solidFill>
                <a:latin typeface="Arial" pitchFamily="34" charset="0"/>
                <a:cs typeface="Arial" pitchFamily="34" charset="0"/>
              </a:rPr>
              <a:t>Population density affects:</a:t>
            </a:r>
          </a:p>
          <a:p>
            <a:pPr algn="ctr"/>
            <a:endParaRPr lang="en-US" sz="2000" dirty="0">
              <a:solidFill>
                <a:schemeClr val="accent6">
                  <a:lumMod val="50000"/>
                </a:schemeClr>
              </a:solidFill>
              <a:latin typeface="Arial" pitchFamily="34" charset="0"/>
              <a:cs typeface="Arial" pitchFamily="34" charset="0"/>
            </a:endParaRPr>
          </a:p>
        </p:txBody>
      </p:sp>
      <p:sp>
        <p:nvSpPr>
          <p:cNvPr id="3" name="Rounded Rectangular Callout 2"/>
          <p:cNvSpPr/>
          <p:nvPr/>
        </p:nvSpPr>
        <p:spPr>
          <a:xfrm>
            <a:off x="762001" y="1143000"/>
            <a:ext cx="8077200" cy="901574"/>
          </a:xfrm>
          <a:prstGeom prst="wedgeRoundRectCallout">
            <a:avLst>
              <a:gd name="adj1" fmla="val 49300"/>
              <a:gd name="adj2" fmla="val 8622"/>
              <a:gd name="adj3" fmla="val 1666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Arial" pitchFamily="34" charset="0"/>
                <a:cs typeface="Arial" pitchFamily="34" charset="0"/>
              </a:rPr>
              <a:t>Construction</a:t>
            </a:r>
            <a:r>
              <a:rPr lang="en-US" sz="2000" dirty="0">
                <a:solidFill>
                  <a:schemeClr val="accent6">
                    <a:lumMod val="50000"/>
                  </a:schemeClr>
                </a:solidFill>
                <a:latin typeface="Arial" pitchFamily="34" charset="0"/>
                <a:cs typeface="Arial" pitchFamily="34" charset="0"/>
              </a:rPr>
              <a:t> – large, dense populations can provide</a:t>
            </a:r>
          </a:p>
          <a:p>
            <a:r>
              <a:rPr lang="en-US" sz="2000" dirty="0">
                <a:solidFill>
                  <a:schemeClr val="accent6">
                    <a:lumMod val="50000"/>
                  </a:schemeClr>
                </a:solidFill>
                <a:latin typeface="Arial" pitchFamily="34" charset="0"/>
                <a:cs typeface="Arial" pitchFamily="34" charset="0"/>
              </a:rPr>
              <a:t>                         plenty of workers for large building projects</a:t>
            </a:r>
          </a:p>
        </p:txBody>
      </p:sp>
      <p:sp>
        <p:nvSpPr>
          <p:cNvPr id="5" name="Rounded Rectangular Callout 4"/>
          <p:cNvSpPr/>
          <p:nvPr/>
        </p:nvSpPr>
        <p:spPr>
          <a:xfrm>
            <a:off x="1333500" y="2133600"/>
            <a:ext cx="7244252" cy="833268"/>
          </a:xfrm>
          <a:prstGeom prst="wedgeRoundRectCallout">
            <a:avLst>
              <a:gd name="adj1" fmla="val 49895"/>
              <a:gd name="adj2" fmla="val -489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Arial" pitchFamily="34" charset="0"/>
                <a:cs typeface="Arial" pitchFamily="34" charset="0"/>
              </a:rPr>
              <a:t>Innovations</a:t>
            </a:r>
            <a:r>
              <a:rPr lang="en-US" sz="2000" dirty="0">
                <a:solidFill>
                  <a:srgbClr val="C00000"/>
                </a:solidFill>
                <a:latin typeface="Arial" pitchFamily="34" charset="0"/>
                <a:cs typeface="Arial" pitchFamily="34" charset="0"/>
              </a:rPr>
              <a:t> </a:t>
            </a:r>
            <a:r>
              <a:rPr lang="en-US" sz="2000" dirty="0">
                <a:solidFill>
                  <a:schemeClr val="accent6">
                    <a:lumMod val="50000"/>
                  </a:schemeClr>
                </a:solidFill>
                <a:latin typeface="Arial" pitchFamily="34" charset="0"/>
                <a:cs typeface="Arial" pitchFamily="34" charset="0"/>
              </a:rPr>
              <a:t>– large populations are more likely to have</a:t>
            </a:r>
          </a:p>
          <a:p>
            <a:r>
              <a:rPr lang="en-US" sz="2000" dirty="0">
                <a:solidFill>
                  <a:schemeClr val="accent6">
                    <a:lumMod val="50000"/>
                  </a:schemeClr>
                </a:solidFill>
                <a:latin typeface="Arial" pitchFamily="34" charset="0"/>
                <a:cs typeface="Arial" pitchFamily="34" charset="0"/>
              </a:rPr>
              <a:t>                       many thinkers, artists, inventors, etc.</a:t>
            </a:r>
          </a:p>
        </p:txBody>
      </p:sp>
      <p:sp>
        <p:nvSpPr>
          <p:cNvPr id="6" name="Rounded Rectangular Callout 5"/>
          <p:cNvSpPr/>
          <p:nvPr/>
        </p:nvSpPr>
        <p:spPr>
          <a:xfrm>
            <a:off x="762001" y="3048000"/>
            <a:ext cx="8077200" cy="841863"/>
          </a:xfrm>
          <a:prstGeom prst="wedgeRoundRectCallout">
            <a:avLst>
              <a:gd name="adj1" fmla="val 49544"/>
              <a:gd name="adj2" fmla="val 2458"/>
              <a:gd name="adj3" fmla="val 1666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Arial" pitchFamily="34" charset="0"/>
                <a:cs typeface="Arial" pitchFamily="34" charset="0"/>
              </a:rPr>
              <a:t>Military strength</a:t>
            </a:r>
            <a:r>
              <a:rPr lang="en-US" sz="2000" b="1" dirty="0">
                <a:solidFill>
                  <a:schemeClr val="accent6">
                    <a:lumMod val="50000"/>
                  </a:schemeClr>
                </a:solidFill>
                <a:latin typeface="Arial" pitchFamily="34" charset="0"/>
                <a:cs typeface="Arial" pitchFamily="34" charset="0"/>
              </a:rPr>
              <a:t> </a:t>
            </a:r>
            <a:r>
              <a:rPr lang="en-US" sz="2000" dirty="0">
                <a:solidFill>
                  <a:schemeClr val="accent6">
                    <a:lumMod val="50000"/>
                  </a:schemeClr>
                </a:solidFill>
                <a:latin typeface="Arial" pitchFamily="34" charset="0"/>
                <a:cs typeface="Arial" pitchFamily="34" charset="0"/>
              </a:rPr>
              <a:t>– large, dense populations are harder</a:t>
            </a:r>
          </a:p>
          <a:p>
            <a:r>
              <a:rPr lang="en-US" sz="2000" dirty="0">
                <a:solidFill>
                  <a:schemeClr val="accent6">
                    <a:lumMod val="50000"/>
                  </a:schemeClr>
                </a:solidFill>
                <a:latin typeface="Arial" pitchFamily="34" charset="0"/>
                <a:cs typeface="Arial" pitchFamily="34" charset="0"/>
              </a:rPr>
              <a:t>      to attack, because they can have an army with more defenders</a:t>
            </a:r>
          </a:p>
        </p:txBody>
      </p:sp>
      <p:sp>
        <p:nvSpPr>
          <p:cNvPr id="7" name="Rounded Rectangular Callout 6"/>
          <p:cNvSpPr/>
          <p:nvPr/>
        </p:nvSpPr>
        <p:spPr>
          <a:xfrm>
            <a:off x="762001" y="4800600"/>
            <a:ext cx="8077200" cy="755243"/>
          </a:xfrm>
          <a:prstGeom prst="wedgeRoundRectCallout">
            <a:avLst>
              <a:gd name="adj1" fmla="val 50082"/>
              <a:gd name="adj2" fmla="val -3811"/>
              <a:gd name="adj3" fmla="val 1666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Arial" pitchFamily="34" charset="0"/>
                <a:cs typeface="Arial" pitchFamily="34" charset="0"/>
              </a:rPr>
              <a:t>Pollution and disease </a:t>
            </a:r>
            <a:r>
              <a:rPr lang="en-US" sz="2000" dirty="0">
                <a:solidFill>
                  <a:schemeClr val="accent6">
                    <a:lumMod val="50000"/>
                  </a:schemeClr>
                </a:solidFill>
                <a:latin typeface="Arial" pitchFamily="34" charset="0"/>
                <a:cs typeface="Arial" pitchFamily="34" charset="0"/>
              </a:rPr>
              <a:t>– large, dense populations make</a:t>
            </a:r>
          </a:p>
          <a:p>
            <a:r>
              <a:rPr lang="en-US" sz="2000" dirty="0">
                <a:solidFill>
                  <a:schemeClr val="accent6">
                    <a:lumMod val="50000"/>
                  </a:schemeClr>
                </a:solidFill>
                <a:latin typeface="Arial" pitchFamily="34" charset="0"/>
                <a:cs typeface="Arial" pitchFamily="34" charset="0"/>
              </a:rPr>
              <a:t>                    more pollution, and diseases can spread quickly</a:t>
            </a:r>
          </a:p>
        </p:txBody>
      </p:sp>
      <p:sp>
        <p:nvSpPr>
          <p:cNvPr id="8" name="Rounded Rectangular Callout 7"/>
          <p:cNvSpPr/>
          <p:nvPr/>
        </p:nvSpPr>
        <p:spPr>
          <a:xfrm>
            <a:off x="1319695" y="5638800"/>
            <a:ext cx="7519506" cy="990599"/>
          </a:xfrm>
          <a:prstGeom prst="wedgeRoundRectCallout">
            <a:avLst>
              <a:gd name="adj1" fmla="val 50055"/>
              <a:gd name="adj2" fmla="val 3156"/>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Arial" pitchFamily="34" charset="0"/>
                <a:cs typeface="Arial" pitchFamily="34" charset="0"/>
              </a:rPr>
              <a:t>Personal freedom </a:t>
            </a:r>
            <a:r>
              <a:rPr lang="en-US" sz="2000" dirty="0">
                <a:solidFill>
                  <a:schemeClr val="accent6">
                    <a:lumMod val="50000"/>
                  </a:schemeClr>
                </a:solidFill>
                <a:latin typeface="Arial" pitchFamily="34" charset="0"/>
                <a:cs typeface="Arial" pitchFamily="34" charset="0"/>
              </a:rPr>
              <a:t>– large, dense populations often allow less</a:t>
            </a:r>
          </a:p>
          <a:p>
            <a:r>
              <a:rPr lang="en-US" sz="2000" dirty="0">
                <a:solidFill>
                  <a:schemeClr val="accent6">
                    <a:lumMod val="50000"/>
                  </a:schemeClr>
                </a:solidFill>
                <a:latin typeface="Arial" pitchFamily="34" charset="0"/>
                <a:cs typeface="Arial" pitchFamily="34" charset="0"/>
              </a:rPr>
              <a:t>              freedom to act without having an effect on others</a:t>
            </a:r>
          </a:p>
        </p:txBody>
      </p:sp>
      <p:sp>
        <p:nvSpPr>
          <p:cNvPr id="9" name="Rounded Rectangular Callout 8"/>
          <p:cNvSpPr/>
          <p:nvPr/>
        </p:nvSpPr>
        <p:spPr>
          <a:xfrm>
            <a:off x="1333500" y="3960562"/>
            <a:ext cx="7244252" cy="763668"/>
          </a:xfrm>
          <a:prstGeom prst="wedgeRoundRectCallout">
            <a:avLst>
              <a:gd name="adj1" fmla="val 49801"/>
              <a:gd name="adj2" fmla="val -79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Arial" pitchFamily="34" charset="0"/>
                <a:cs typeface="Arial" pitchFamily="34" charset="0"/>
              </a:rPr>
              <a:t>Resource use </a:t>
            </a:r>
            <a:r>
              <a:rPr lang="en-US" sz="2000" dirty="0">
                <a:solidFill>
                  <a:schemeClr val="accent6">
                    <a:lumMod val="50000"/>
                  </a:schemeClr>
                </a:solidFill>
                <a:latin typeface="Arial" pitchFamily="34" charset="0"/>
                <a:cs typeface="Arial" pitchFamily="34" charset="0"/>
              </a:rPr>
              <a:t>– large, dense populations demand</a:t>
            </a:r>
          </a:p>
          <a:p>
            <a:r>
              <a:rPr lang="en-US" sz="2000" dirty="0">
                <a:solidFill>
                  <a:schemeClr val="accent6">
                    <a:lumMod val="50000"/>
                  </a:schemeClr>
                </a:solidFill>
                <a:latin typeface="Arial" pitchFamily="34" charset="0"/>
                <a:cs typeface="Arial" pitchFamily="34" charset="0"/>
              </a:rPr>
              <a:t>           more resources to maintain the same living standard</a:t>
            </a:r>
          </a:p>
        </p:txBody>
      </p:sp>
    </p:spTree>
    <p:extLst>
      <p:ext uri="{BB962C8B-B14F-4D97-AF65-F5344CB8AC3E}">
        <p14:creationId xmlns:p14="http://schemas.microsoft.com/office/powerpoint/2010/main" val="24287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990600" y="533400"/>
            <a:ext cx="6705600" cy="4572000"/>
          </a:xfrm>
          <a:prstGeom prst="wedgeRoundRectCallout">
            <a:avLst>
              <a:gd name="adj1" fmla="val 28610"/>
              <a:gd name="adj2" fmla="val 4645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The big challenge for China</a:t>
            </a:r>
          </a:p>
          <a:p>
            <a:pPr algn="ctr"/>
            <a:r>
              <a:rPr lang="en-US" sz="2000" dirty="0">
                <a:solidFill>
                  <a:srgbClr val="800000"/>
                </a:solidFill>
                <a:latin typeface="Arial" pitchFamily="34" charset="0"/>
                <a:cs typeface="Arial" pitchFamily="34" charset="0"/>
              </a:rPr>
              <a:t>is to maintain economic growth</a:t>
            </a:r>
          </a:p>
          <a:p>
            <a:pPr algn="ctr"/>
            <a:r>
              <a:rPr lang="en-US" sz="2000" dirty="0">
                <a:solidFill>
                  <a:srgbClr val="800000"/>
                </a:solidFill>
                <a:latin typeface="Arial" pitchFamily="34" charset="0"/>
                <a:cs typeface="Arial" pitchFamily="34" charset="0"/>
              </a:rPr>
              <a:t>while limiting the pollution and other side-effects</a:t>
            </a:r>
          </a:p>
          <a:p>
            <a:pPr algn="ctr"/>
            <a:r>
              <a:rPr lang="en-US" sz="2000" dirty="0">
                <a:solidFill>
                  <a:srgbClr val="800000"/>
                </a:solidFill>
                <a:latin typeface="Arial" pitchFamily="34" charset="0"/>
                <a:cs typeface="Arial" pitchFamily="34" charset="0"/>
              </a:rPr>
              <a:t> of crowded populations.</a:t>
            </a:r>
          </a:p>
          <a:p>
            <a:pPr algn="ctr"/>
            <a:endParaRPr lang="en-US" sz="1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1600" dirty="0">
              <a:solidFill>
                <a:srgbClr val="800000"/>
              </a:solidFill>
              <a:latin typeface="Arial" pitchFamily="34" charset="0"/>
              <a:cs typeface="Arial" pitchFamily="34" charset="0"/>
            </a:endParaRPr>
          </a:p>
        </p:txBody>
      </p:sp>
      <p:sp>
        <p:nvSpPr>
          <p:cNvPr id="3" name="Rounded Rectangular Callout 2"/>
          <p:cNvSpPr/>
          <p:nvPr/>
        </p:nvSpPr>
        <p:spPr>
          <a:xfrm>
            <a:off x="1143000" y="2819400"/>
            <a:ext cx="6400800" cy="2895600"/>
          </a:xfrm>
          <a:prstGeom prst="wedgeRoundRectCallout">
            <a:avLst>
              <a:gd name="adj1" fmla="val 913"/>
              <a:gd name="adj2" fmla="val -60532"/>
              <a:gd name="adj3" fmla="val 16667"/>
            </a:avLst>
          </a:prstGeom>
          <a:solidFill>
            <a:srgbClr val="FFFF1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00000"/>
              </a:solidFill>
              <a:latin typeface="Arial" pitchFamily="34" charset="0"/>
              <a:cs typeface="Arial" pitchFamily="34" charset="0"/>
            </a:endParaRPr>
          </a:p>
          <a:p>
            <a:pPr algn="ctr"/>
            <a:r>
              <a:rPr lang="en-US" sz="2200" dirty="0">
                <a:solidFill>
                  <a:srgbClr val="800000"/>
                </a:solidFill>
                <a:latin typeface="Arial" pitchFamily="34" charset="0"/>
                <a:cs typeface="Arial" pitchFamily="34" charset="0"/>
              </a:rPr>
              <a:t>In the 1970s, the Chinese government</a:t>
            </a:r>
          </a:p>
          <a:p>
            <a:pPr algn="ctr"/>
            <a:r>
              <a:rPr lang="en-US" sz="2200" dirty="0">
                <a:solidFill>
                  <a:srgbClr val="800000"/>
                </a:solidFill>
                <a:latin typeface="Arial" pitchFamily="34" charset="0"/>
                <a:cs typeface="Arial" pitchFamily="34" charset="0"/>
              </a:rPr>
              <a:t>decided to try to limit the growth</a:t>
            </a:r>
          </a:p>
          <a:p>
            <a:pPr algn="ctr"/>
            <a:r>
              <a:rPr lang="en-US" sz="2200" dirty="0">
                <a:solidFill>
                  <a:srgbClr val="800000"/>
                </a:solidFill>
                <a:latin typeface="Arial" pitchFamily="34" charset="0"/>
                <a:cs typeface="Arial" pitchFamily="34" charset="0"/>
              </a:rPr>
              <a:t>of population in the country.</a:t>
            </a:r>
          </a:p>
          <a:p>
            <a:pPr algn="ctr"/>
            <a:endParaRPr lang="en-US" sz="900" dirty="0">
              <a:solidFill>
                <a:srgbClr val="800000"/>
              </a:solidFill>
              <a:latin typeface="Arial" pitchFamily="34" charset="0"/>
              <a:cs typeface="Arial" pitchFamily="34" charset="0"/>
            </a:endParaRPr>
          </a:p>
          <a:p>
            <a:pPr algn="ctr"/>
            <a:r>
              <a:rPr lang="en-US" sz="2200" b="1" i="1" dirty="0">
                <a:solidFill>
                  <a:srgbClr val="800000"/>
                </a:solidFill>
                <a:latin typeface="Arial" pitchFamily="34" charset="0"/>
                <a:cs typeface="Arial" pitchFamily="34" charset="0"/>
              </a:rPr>
              <a:t>The government made a law </a:t>
            </a:r>
          </a:p>
          <a:p>
            <a:pPr algn="ctr"/>
            <a:r>
              <a:rPr lang="en-US" sz="2200" b="1" i="1" dirty="0">
                <a:solidFill>
                  <a:srgbClr val="800000"/>
                </a:solidFill>
                <a:latin typeface="Arial" pitchFamily="34" charset="0"/>
                <a:cs typeface="Arial" pitchFamily="34" charset="0"/>
              </a:rPr>
              <a:t>that made it illegal for most families</a:t>
            </a:r>
          </a:p>
          <a:p>
            <a:pPr algn="ctr"/>
            <a:r>
              <a:rPr lang="en-US" sz="2200" b="1" i="1" dirty="0">
                <a:solidFill>
                  <a:srgbClr val="800000"/>
                </a:solidFill>
                <a:latin typeface="Arial" pitchFamily="34" charset="0"/>
                <a:cs typeface="Arial" pitchFamily="34" charset="0"/>
              </a:rPr>
              <a:t>to have more than </a:t>
            </a:r>
            <a:r>
              <a:rPr lang="en-US" sz="2200" b="1" i="1" u="sng" dirty="0">
                <a:solidFill>
                  <a:srgbClr val="800000"/>
                </a:solidFill>
                <a:latin typeface="Arial" pitchFamily="34" charset="0"/>
                <a:cs typeface="Arial" pitchFamily="34" charset="0"/>
              </a:rPr>
              <a:t>one child</a:t>
            </a:r>
            <a:r>
              <a:rPr lang="en-US" sz="2200" b="1" i="1" dirty="0">
                <a:solidFill>
                  <a:srgbClr val="800000"/>
                </a:solidFill>
                <a:latin typeface="Arial" pitchFamily="34" charset="0"/>
                <a:cs typeface="Arial" pitchFamily="34" charset="0"/>
              </a:rPr>
              <a:t>.</a:t>
            </a:r>
          </a:p>
          <a:p>
            <a:pPr algn="ctr"/>
            <a:endParaRPr lang="en-US" sz="2200" i="1" dirty="0">
              <a:solidFill>
                <a:srgbClr val="800000"/>
              </a:solidFill>
              <a:latin typeface="Arial" pitchFamily="34" charset="0"/>
              <a:cs typeface="Arial" pitchFamily="34" charset="0"/>
            </a:endParaRPr>
          </a:p>
          <a:p>
            <a:pPr algn="ctr"/>
            <a:endParaRPr lang="en-US" sz="1600" dirty="0">
              <a:solidFill>
                <a:srgbClr val="800000"/>
              </a:solidFill>
              <a:latin typeface="Arial" pitchFamily="34" charset="0"/>
              <a:cs typeface="Arial" pitchFamily="34" charset="0"/>
            </a:endParaRPr>
          </a:p>
        </p:txBody>
      </p:sp>
      <p:sp>
        <p:nvSpPr>
          <p:cNvPr id="4" name="TextBox 3"/>
          <p:cNvSpPr txBox="1"/>
          <p:nvPr/>
        </p:nvSpPr>
        <p:spPr>
          <a:xfrm>
            <a:off x="228600" y="5706070"/>
            <a:ext cx="8534400" cy="646331"/>
          </a:xfrm>
          <a:prstGeom prst="rect">
            <a:avLst/>
          </a:prstGeom>
          <a:solidFill>
            <a:schemeClr val="tx1"/>
          </a:solidFill>
          <a:ln>
            <a:solidFill>
              <a:schemeClr val="bg1"/>
            </a:solidFill>
          </a:ln>
        </p:spPr>
        <p:txBody>
          <a:bodyPr wrap="square" rtlCol="0">
            <a:spAutoFit/>
          </a:bodyPr>
          <a:lstStyle/>
          <a:p>
            <a:pPr algn="ctr"/>
            <a:r>
              <a:rPr lang="en-US" dirty="0">
                <a:solidFill>
                  <a:schemeClr val="bg1"/>
                </a:solidFill>
              </a:rPr>
              <a:t>Our literature connection (</a:t>
            </a:r>
            <a:r>
              <a:rPr lang="en-US" i="1" dirty="0">
                <a:solidFill>
                  <a:schemeClr val="bg1"/>
                </a:solidFill>
              </a:rPr>
              <a:t>Chu </a:t>
            </a:r>
            <a:r>
              <a:rPr lang="en-US" i="1" dirty="0" err="1">
                <a:solidFill>
                  <a:schemeClr val="bg1"/>
                </a:solidFill>
              </a:rPr>
              <a:t>Ju's</a:t>
            </a:r>
            <a:r>
              <a:rPr lang="en-US" i="1" dirty="0">
                <a:solidFill>
                  <a:schemeClr val="bg1"/>
                </a:solidFill>
              </a:rPr>
              <a:t> House</a:t>
            </a:r>
            <a:r>
              <a:rPr lang="en-US" dirty="0">
                <a:solidFill>
                  <a:schemeClr val="bg1"/>
                </a:solidFill>
              </a:rPr>
              <a:t>) tells us more about </a:t>
            </a:r>
            <a:br>
              <a:rPr lang="en-US" dirty="0">
                <a:solidFill>
                  <a:schemeClr val="bg1"/>
                </a:solidFill>
              </a:rPr>
            </a:br>
            <a:r>
              <a:rPr lang="en-US" b="1" dirty="0">
                <a:solidFill>
                  <a:schemeClr val="bg1"/>
                </a:solidFill>
              </a:rPr>
              <a:t>China's One-child Policy</a:t>
            </a:r>
            <a:r>
              <a:rPr lang="en-US" dirty="0">
                <a:solidFill>
                  <a:schemeClr val="bg1"/>
                </a:solidFill>
              </a:rPr>
              <a:t>.   </a:t>
            </a:r>
          </a:p>
        </p:txBody>
      </p:sp>
    </p:spTree>
    <p:extLst>
      <p:ext uri="{BB962C8B-B14F-4D97-AF65-F5344CB8AC3E}">
        <p14:creationId xmlns:p14="http://schemas.microsoft.com/office/powerpoint/2010/main" val="523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924050" y="304801"/>
            <a:ext cx="5334000" cy="3733799"/>
          </a:xfrm>
          <a:prstGeom prst="wedgeRoundRectCallout">
            <a:avLst>
              <a:gd name="adj1" fmla="val 28610"/>
              <a:gd name="adj2" fmla="val 4645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This law </a:t>
            </a:r>
            <a:r>
              <a:rPr lang="en-US" sz="2000" b="1" dirty="0">
                <a:solidFill>
                  <a:srgbClr val="800000"/>
                </a:solidFill>
                <a:latin typeface="Arial" pitchFamily="34" charset="0"/>
                <a:cs typeface="Arial" pitchFamily="34" charset="0"/>
              </a:rPr>
              <a:t>(the “one-child policy”)</a:t>
            </a:r>
          </a:p>
          <a:p>
            <a:pPr algn="ctr"/>
            <a:r>
              <a:rPr lang="en-US" sz="2000" dirty="0">
                <a:solidFill>
                  <a:srgbClr val="800000"/>
                </a:solidFill>
                <a:latin typeface="Arial" pitchFamily="34" charset="0"/>
                <a:cs typeface="Arial" pitchFamily="34" charset="0"/>
              </a:rPr>
              <a:t>helped trigger an economic boom,</a:t>
            </a:r>
          </a:p>
          <a:p>
            <a:pPr algn="ctr"/>
            <a:r>
              <a:rPr lang="en-US" sz="2000" dirty="0">
                <a:solidFill>
                  <a:srgbClr val="800000"/>
                </a:solidFill>
                <a:latin typeface="Arial" pitchFamily="34" charset="0"/>
                <a:cs typeface="Arial" pitchFamily="34" charset="0"/>
              </a:rPr>
              <a:t>by making it possible for people</a:t>
            </a:r>
          </a:p>
          <a:p>
            <a:pPr algn="ctr"/>
            <a:r>
              <a:rPr lang="en-US" sz="2000" dirty="0">
                <a:solidFill>
                  <a:srgbClr val="800000"/>
                </a:solidFill>
                <a:latin typeface="Arial" pitchFamily="34" charset="0"/>
                <a:cs typeface="Arial" pitchFamily="34" charset="0"/>
              </a:rPr>
              <a:t>to invest money in businesses</a:t>
            </a:r>
          </a:p>
          <a:p>
            <a:pPr algn="ctr"/>
            <a:endParaRPr lang="en-US" sz="800" dirty="0">
              <a:solidFill>
                <a:srgbClr val="800000"/>
              </a:solidFill>
              <a:latin typeface="Arial" pitchFamily="34" charset="0"/>
              <a:cs typeface="Arial" pitchFamily="34" charset="0"/>
            </a:endParaRPr>
          </a:p>
          <a:p>
            <a:pPr algn="ctr"/>
            <a:r>
              <a:rPr lang="en-US" sz="1900" dirty="0">
                <a:solidFill>
                  <a:srgbClr val="800000"/>
                </a:solidFill>
                <a:latin typeface="Arial" pitchFamily="34" charset="0"/>
                <a:cs typeface="Arial" pitchFamily="34" charset="0"/>
              </a:rPr>
              <a:t>(rather than spending it to feed children).</a:t>
            </a:r>
          </a:p>
          <a:p>
            <a:pPr algn="ctr"/>
            <a:endParaRPr lang="en-US" sz="19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2000" dirty="0">
              <a:solidFill>
                <a:srgbClr val="800000"/>
              </a:solidFill>
              <a:latin typeface="Arial" pitchFamily="34" charset="0"/>
              <a:cs typeface="Arial" pitchFamily="34" charset="0"/>
            </a:endParaRPr>
          </a:p>
          <a:p>
            <a:pPr algn="ctr"/>
            <a:endParaRPr lang="en-US" sz="1600" dirty="0">
              <a:solidFill>
                <a:srgbClr val="800000"/>
              </a:solidFill>
              <a:latin typeface="Arial" pitchFamily="34" charset="0"/>
              <a:cs typeface="Arial" pitchFamily="34" charset="0"/>
            </a:endParaRPr>
          </a:p>
        </p:txBody>
      </p:sp>
      <p:sp>
        <p:nvSpPr>
          <p:cNvPr id="6" name="Rounded Rectangular Callout 5"/>
          <p:cNvSpPr/>
          <p:nvPr/>
        </p:nvSpPr>
        <p:spPr>
          <a:xfrm>
            <a:off x="1238250" y="2438400"/>
            <a:ext cx="6705600" cy="3302416"/>
          </a:xfrm>
          <a:prstGeom prst="wedgeRoundRectCallout">
            <a:avLst>
              <a:gd name="adj1" fmla="val -1848"/>
              <a:gd name="adj2" fmla="val -56834"/>
              <a:gd name="adj3" fmla="val 16667"/>
            </a:avLst>
          </a:prstGeom>
          <a:solidFill>
            <a:srgbClr val="FFFF2D"/>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Today, this policy adds to the challenge,</a:t>
            </a:r>
          </a:p>
          <a:p>
            <a:pPr algn="ctr"/>
            <a:r>
              <a:rPr lang="en-US" sz="2000" dirty="0">
                <a:solidFill>
                  <a:srgbClr val="800000"/>
                </a:solidFill>
                <a:latin typeface="Arial" pitchFamily="34" charset="0"/>
                <a:cs typeface="Arial" pitchFamily="34" charset="0"/>
              </a:rPr>
              <a:t>because </a:t>
            </a:r>
            <a:r>
              <a:rPr lang="en-US" sz="2000" b="1" dirty="0">
                <a:solidFill>
                  <a:srgbClr val="800000"/>
                </a:solidFill>
                <a:latin typeface="Arial" pitchFamily="34" charset="0"/>
                <a:cs typeface="Arial" pitchFamily="34" charset="0"/>
              </a:rPr>
              <a:t>the population is aging</a:t>
            </a:r>
            <a:r>
              <a:rPr lang="en-US" sz="2000" dirty="0">
                <a:solidFill>
                  <a:srgbClr val="800000"/>
                </a:solidFill>
                <a:latin typeface="Arial" pitchFamily="34" charset="0"/>
                <a:cs typeface="Arial" pitchFamily="34" charset="0"/>
              </a:rPr>
              <a:t>.</a:t>
            </a:r>
          </a:p>
          <a:p>
            <a:pPr algn="ctr"/>
            <a:endParaRPr lang="en-US" sz="12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Every year, there are </a:t>
            </a:r>
            <a:r>
              <a:rPr lang="en-US" sz="2000" u="sng" dirty="0">
                <a:solidFill>
                  <a:srgbClr val="800000"/>
                </a:solidFill>
                <a:latin typeface="Arial" pitchFamily="34" charset="0"/>
                <a:cs typeface="Arial" pitchFamily="34" charset="0"/>
              </a:rPr>
              <a:t>more old people</a:t>
            </a:r>
          </a:p>
          <a:p>
            <a:pPr algn="ctr"/>
            <a:r>
              <a:rPr lang="en-US" sz="2000" dirty="0">
                <a:solidFill>
                  <a:srgbClr val="800000"/>
                </a:solidFill>
                <a:latin typeface="Arial" pitchFamily="34" charset="0"/>
                <a:cs typeface="Arial" pitchFamily="34" charset="0"/>
              </a:rPr>
              <a:t>for every younger worker to help support.</a:t>
            </a:r>
          </a:p>
          <a:p>
            <a:pPr algn="ctr"/>
            <a:endParaRPr lang="en-US" sz="2000" dirty="0">
              <a:solidFill>
                <a:srgbClr val="800000"/>
              </a:solidFill>
              <a:latin typeface="Arial" pitchFamily="34" charset="0"/>
              <a:cs typeface="Arial" pitchFamily="34" charset="0"/>
            </a:endParaRPr>
          </a:p>
          <a:p>
            <a:pPr algn="ctr"/>
            <a:r>
              <a:rPr lang="en-US" sz="2000" dirty="0">
                <a:solidFill>
                  <a:srgbClr val="800000"/>
                </a:solidFill>
                <a:latin typeface="Arial" pitchFamily="34" charset="0"/>
                <a:cs typeface="Arial" pitchFamily="34" charset="0"/>
              </a:rPr>
              <a:t>(The </a:t>
            </a:r>
            <a:r>
              <a:rPr lang="en-US" sz="2000" b="1" dirty="0">
                <a:solidFill>
                  <a:srgbClr val="800000"/>
                </a:solidFill>
                <a:latin typeface="Arial" pitchFamily="34" charset="0"/>
                <a:cs typeface="Arial" pitchFamily="34" charset="0"/>
              </a:rPr>
              <a:t>one-child policy</a:t>
            </a:r>
          </a:p>
          <a:p>
            <a:pPr algn="ctr"/>
            <a:r>
              <a:rPr lang="en-US" sz="2000" dirty="0">
                <a:solidFill>
                  <a:srgbClr val="800000"/>
                </a:solidFill>
                <a:latin typeface="Arial" pitchFamily="34" charset="0"/>
                <a:cs typeface="Arial" pitchFamily="34" charset="0"/>
              </a:rPr>
              <a:t>reduced the number of younger workers</a:t>
            </a:r>
            <a:br>
              <a:rPr lang="en-US" sz="2000" dirty="0">
                <a:solidFill>
                  <a:srgbClr val="800000"/>
                </a:solidFill>
                <a:latin typeface="Arial" pitchFamily="34" charset="0"/>
                <a:cs typeface="Arial" pitchFamily="34" charset="0"/>
              </a:rPr>
            </a:br>
            <a:r>
              <a:rPr lang="en-US" sz="2000" dirty="0">
                <a:solidFill>
                  <a:srgbClr val="800000"/>
                </a:solidFill>
                <a:latin typeface="Arial" pitchFamily="34" charset="0"/>
                <a:cs typeface="Arial" pitchFamily="34" charset="0"/>
              </a:rPr>
              <a:t>who were added to the population.)</a:t>
            </a:r>
          </a:p>
        </p:txBody>
      </p:sp>
      <p:sp>
        <p:nvSpPr>
          <p:cNvPr id="2" name="TextBox 1"/>
          <p:cNvSpPr txBox="1"/>
          <p:nvPr/>
        </p:nvSpPr>
        <p:spPr>
          <a:xfrm>
            <a:off x="228600" y="5706070"/>
            <a:ext cx="8534400" cy="646331"/>
          </a:xfrm>
          <a:prstGeom prst="rect">
            <a:avLst/>
          </a:prstGeom>
          <a:solidFill>
            <a:schemeClr val="tx1"/>
          </a:solidFill>
          <a:ln>
            <a:solidFill>
              <a:schemeClr val="bg1"/>
            </a:solidFill>
          </a:ln>
        </p:spPr>
        <p:txBody>
          <a:bodyPr wrap="square" rtlCol="0">
            <a:spAutoFit/>
          </a:bodyPr>
          <a:lstStyle/>
          <a:p>
            <a:pPr algn="ctr"/>
            <a:r>
              <a:rPr lang="en-US" dirty="0">
                <a:solidFill>
                  <a:schemeClr val="bg1"/>
                </a:solidFill>
              </a:rPr>
              <a:t>We will use </a:t>
            </a:r>
            <a:r>
              <a:rPr lang="en-US" b="1" dirty="0">
                <a:solidFill>
                  <a:schemeClr val="bg1"/>
                </a:solidFill>
              </a:rPr>
              <a:t>maps</a:t>
            </a:r>
            <a:r>
              <a:rPr lang="en-US" dirty="0">
                <a:solidFill>
                  <a:schemeClr val="bg1"/>
                </a:solidFill>
              </a:rPr>
              <a:t> and  </a:t>
            </a:r>
            <a:r>
              <a:rPr lang="en-US" b="1" dirty="0">
                <a:solidFill>
                  <a:schemeClr val="bg1"/>
                </a:solidFill>
              </a:rPr>
              <a:t>Population Pyramids </a:t>
            </a:r>
            <a:r>
              <a:rPr lang="en-US" dirty="0">
                <a:solidFill>
                  <a:schemeClr val="bg1"/>
                </a:solidFill>
              </a:rPr>
              <a:t>to look at number of children </a:t>
            </a:r>
            <a:br>
              <a:rPr lang="en-US" dirty="0">
                <a:solidFill>
                  <a:schemeClr val="bg1"/>
                </a:solidFill>
              </a:rPr>
            </a:br>
            <a:r>
              <a:rPr lang="en-US" dirty="0">
                <a:solidFill>
                  <a:schemeClr val="bg1"/>
                </a:solidFill>
              </a:rPr>
              <a:t>in relation to older ages in a country.</a:t>
            </a:r>
          </a:p>
        </p:txBody>
      </p:sp>
    </p:spTree>
    <p:extLst>
      <p:ext uri="{BB962C8B-B14F-4D97-AF65-F5344CB8AC3E}">
        <p14:creationId xmlns:p14="http://schemas.microsoft.com/office/powerpoint/2010/main" val="20100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469813" y="533400"/>
            <a:ext cx="6172200" cy="3962400"/>
          </a:xfrm>
          <a:prstGeom prst="wedgeRoundRectCallout">
            <a:avLst>
              <a:gd name="adj1" fmla="val 304"/>
              <a:gd name="adj2" fmla="val 49200"/>
              <a:gd name="adj3" fmla="val 16667"/>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00000"/>
                </a:solidFill>
                <a:latin typeface="Arial" pitchFamily="34" charset="0"/>
                <a:cs typeface="Arial" pitchFamily="34" charset="0"/>
              </a:rPr>
              <a:t>A large population country</a:t>
            </a:r>
            <a:br>
              <a:rPr lang="en-US" sz="2400" dirty="0">
                <a:solidFill>
                  <a:srgbClr val="800000"/>
                </a:solidFill>
                <a:latin typeface="Arial" pitchFamily="34" charset="0"/>
                <a:cs typeface="Arial" pitchFamily="34" charset="0"/>
              </a:rPr>
            </a:br>
            <a:r>
              <a:rPr lang="en-US" sz="2400" dirty="0">
                <a:solidFill>
                  <a:srgbClr val="800000"/>
                </a:solidFill>
                <a:latin typeface="Arial" pitchFamily="34" charset="0"/>
                <a:cs typeface="Arial" pitchFamily="34" charset="0"/>
              </a:rPr>
              <a:t>can also challenge</a:t>
            </a:r>
          </a:p>
          <a:p>
            <a:pPr algn="ctr"/>
            <a:r>
              <a:rPr lang="en-US" sz="2400" dirty="0">
                <a:solidFill>
                  <a:srgbClr val="800000"/>
                </a:solidFill>
                <a:latin typeface="Arial" pitchFamily="34" charset="0"/>
                <a:cs typeface="Arial" pitchFamily="34" charset="0"/>
              </a:rPr>
              <a:t>other countries.</a:t>
            </a:r>
          </a:p>
          <a:p>
            <a:pPr algn="ctr"/>
            <a:r>
              <a:rPr lang="en-US" sz="2000" dirty="0">
                <a:solidFill>
                  <a:srgbClr val="800000"/>
                </a:solidFill>
                <a:latin typeface="Arial" pitchFamily="34" charset="0"/>
                <a:cs typeface="Arial" pitchFamily="34" charset="0"/>
              </a:rPr>
              <a:t>---------</a:t>
            </a:r>
          </a:p>
          <a:p>
            <a:pPr algn="ctr"/>
            <a:r>
              <a:rPr lang="en-US" sz="2000" dirty="0">
                <a:solidFill>
                  <a:srgbClr val="800000"/>
                </a:solidFill>
                <a:latin typeface="Arial" pitchFamily="34" charset="0"/>
                <a:cs typeface="Arial" pitchFamily="34" charset="0"/>
              </a:rPr>
              <a:t>For example,</a:t>
            </a:r>
          </a:p>
          <a:p>
            <a:pPr algn="ctr"/>
            <a:r>
              <a:rPr lang="en-US" sz="2100" dirty="0">
                <a:solidFill>
                  <a:srgbClr val="800000"/>
                </a:solidFill>
                <a:latin typeface="Arial" pitchFamily="34" charset="0"/>
                <a:cs typeface="Arial" pitchFamily="34" charset="0"/>
              </a:rPr>
              <a:t>the rising wealth of China</a:t>
            </a:r>
          </a:p>
          <a:p>
            <a:pPr algn="ctr"/>
            <a:r>
              <a:rPr lang="en-US" sz="2100" dirty="0">
                <a:solidFill>
                  <a:srgbClr val="800000"/>
                </a:solidFill>
                <a:latin typeface="Arial" pitchFamily="34" charset="0"/>
                <a:cs typeface="Arial" pitchFamily="34" charset="0"/>
              </a:rPr>
              <a:t>allows its companies </a:t>
            </a:r>
            <a:br>
              <a:rPr lang="en-US" sz="2100" dirty="0">
                <a:solidFill>
                  <a:srgbClr val="800000"/>
                </a:solidFill>
                <a:latin typeface="Arial" pitchFamily="34" charset="0"/>
                <a:cs typeface="Arial" pitchFamily="34" charset="0"/>
              </a:rPr>
            </a:br>
            <a:r>
              <a:rPr lang="en-US" sz="2100" dirty="0">
                <a:solidFill>
                  <a:srgbClr val="800000"/>
                </a:solidFill>
                <a:latin typeface="Arial" pitchFamily="34" charset="0"/>
                <a:cs typeface="Arial" pitchFamily="34" charset="0"/>
              </a:rPr>
              <a:t>to buy more and more </a:t>
            </a:r>
          </a:p>
          <a:p>
            <a:pPr algn="ctr"/>
            <a:r>
              <a:rPr lang="en-US" sz="2100" dirty="0">
                <a:solidFill>
                  <a:srgbClr val="800000"/>
                </a:solidFill>
                <a:latin typeface="Arial" pitchFamily="34" charset="0"/>
                <a:cs typeface="Arial" pitchFamily="34" charset="0"/>
              </a:rPr>
              <a:t>of any resource that is in short supply,</a:t>
            </a:r>
          </a:p>
          <a:p>
            <a:pPr algn="ctr"/>
            <a:r>
              <a:rPr lang="en-US" sz="2100" dirty="0">
                <a:solidFill>
                  <a:srgbClr val="800000"/>
                </a:solidFill>
                <a:latin typeface="Arial" pitchFamily="34" charset="0"/>
                <a:cs typeface="Arial" pitchFamily="34" charset="0"/>
              </a:rPr>
              <a:t>such as </a:t>
            </a:r>
            <a:br>
              <a:rPr lang="en-US" sz="2100" dirty="0">
                <a:solidFill>
                  <a:srgbClr val="800000"/>
                </a:solidFill>
                <a:latin typeface="Arial" pitchFamily="34" charset="0"/>
                <a:cs typeface="Arial" pitchFamily="34" charset="0"/>
              </a:rPr>
            </a:br>
            <a:r>
              <a:rPr lang="en-US" sz="2100" dirty="0">
                <a:solidFill>
                  <a:srgbClr val="800000"/>
                </a:solidFill>
                <a:latin typeface="Arial" pitchFamily="34" charset="0"/>
                <a:cs typeface="Arial" pitchFamily="34" charset="0"/>
              </a:rPr>
              <a:t>oil, wood, metal ores, or water.</a:t>
            </a:r>
            <a:r>
              <a:rPr lang="en-US" sz="2000" dirty="0">
                <a:solidFill>
                  <a:srgbClr val="800000"/>
                </a:solidFill>
                <a:latin typeface="Arial" pitchFamily="34" charset="0"/>
                <a:cs typeface="Arial" pitchFamily="34" charset="0"/>
              </a:rPr>
              <a:t> </a:t>
            </a:r>
            <a:endParaRPr lang="en-US" sz="1600" dirty="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410477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762000" y="533400"/>
            <a:ext cx="7696200" cy="4724400"/>
          </a:xfrm>
          <a:prstGeom prst="wedgeRoundRectCallout">
            <a:avLst>
              <a:gd name="adj1" fmla="val -397"/>
              <a:gd name="adj2" fmla="val 48553"/>
              <a:gd name="adj3" fmla="val 16667"/>
            </a:avLst>
          </a:prstGeom>
          <a:solidFill>
            <a:srgbClr val="CCFFFF"/>
          </a:soli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latin typeface="Arial" pitchFamily="34" charset="0"/>
              <a:cs typeface="Arial" pitchFamily="34" charset="0"/>
            </a:endParaRPr>
          </a:p>
          <a:p>
            <a:pPr algn="ctr"/>
            <a:endParaRPr lang="en-US" sz="2000" dirty="0">
              <a:solidFill>
                <a:srgbClr val="002060"/>
              </a:solidFill>
              <a:latin typeface="Arial" pitchFamily="34" charset="0"/>
              <a:cs typeface="Arial" pitchFamily="34" charset="0"/>
            </a:endParaRPr>
          </a:p>
          <a:p>
            <a:pPr algn="ctr"/>
            <a:endParaRPr lang="en-US" sz="2000" dirty="0">
              <a:solidFill>
                <a:srgbClr val="002060"/>
              </a:solidFill>
              <a:latin typeface="Arial" pitchFamily="34" charset="0"/>
              <a:cs typeface="Arial" pitchFamily="34" charset="0"/>
            </a:endParaRPr>
          </a:p>
          <a:p>
            <a:pPr algn="ctr"/>
            <a:r>
              <a:rPr lang="en-US" sz="2000" dirty="0">
                <a:solidFill>
                  <a:srgbClr val="002060"/>
                </a:solidFill>
                <a:latin typeface="Arial" pitchFamily="34" charset="0"/>
                <a:cs typeface="Arial" pitchFamily="34" charset="0"/>
              </a:rPr>
              <a:t>This presentation</a:t>
            </a:r>
            <a:br>
              <a:rPr lang="en-US" sz="2000" dirty="0">
                <a:solidFill>
                  <a:srgbClr val="002060"/>
                </a:solidFill>
                <a:latin typeface="Arial" pitchFamily="34" charset="0"/>
                <a:cs typeface="Arial" pitchFamily="34" charset="0"/>
              </a:rPr>
            </a:br>
            <a:r>
              <a:rPr lang="en-US" sz="2000" dirty="0">
                <a:solidFill>
                  <a:srgbClr val="002060"/>
                </a:solidFill>
                <a:latin typeface="Arial" pitchFamily="34" charset="0"/>
                <a:cs typeface="Arial" pitchFamily="34" charset="0"/>
              </a:rPr>
              <a:t>helps us investigate some consequences </a:t>
            </a:r>
            <a:br>
              <a:rPr lang="en-US" sz="2000" dirty="0">
                <a:solidFill>
                  <a:srgbClr val="002060"/>
                </a:solidFill>
                <a:latin typeface="Arial" pitchFamily="34" charset="0"/>
                <a:cs typeface="Arial" pitchFamily="34" charset="0"/>
              </a:rPr>
            </a:br>
            <a:r>
              <a:rPr lang="en-US" sz="2000" dirty="0">
                <a:solidFill>
                  <a:srgbClr val="002060"/>
                </a:solidFill>
                <a:latin typeface="Arial" pitchFamily="34" charset="0"/>
                <a:cs typeface="Arial" pitchFamily="34" charset="0"/>
              </a:rPr>
              <a:t>of the big idea of </a:t>
            </a:r>
          </a:p>
          <a:p>
            <a:pPr algn="ctr"/>
            <a:r>
              <a:rPr lang="en-US" sz="2000" b="1" dirty="0">
                <a:solidFill>
                  <a:srgbClr val="002060"/>
                </a:solidFill>
                <a:latin typeface="Arial" pitchFamily="34" charset="0"/>
                <a:cs typeface="Arial" pitchFamily="34" charset="0"/>
              </a:rPr>
              <a:t>population density</a:t>
            </a:r>
            <a:r>
              <a:rPr lang="en-US" sz="2000" dirty="0">
                <a:solidFill>
                  <a:srgbClr val="002060"/>
                </a:solidFill>
                <a:latin typeface="Arial" pitchFamily="34" charset="0"/>
                <a:cs typeface="Arial" pitchFamily="34" charset="0"/>
              </a:rPr>
              <a:t>, </a:t>
            </a:r>
            <a:br>
              <a:rPr lang="en-US" sz="2000" dirty="0">
                <a:solidFill>
                  <a:srgbClr val="002060"/>
                </a:solidFill>
                <a:latin typeface="Arial" pitchFamily="34" charset="0"/>
                <a:cs typeface="Arial" pitchFamily="34" charset="0"/>
              </a:rPr>
            </a:br>
            <a:r>
              <a:rPr lang="en-US" sz="2000" dirty="0">
                <a:solidFill>
                  <a:srgbClr val="002060"/>
                </a:solidFill>
                <a:latin typeface="Arial" pitchFamily="34" charset="0"/>
                <a:cs typeface="Arial" pitchFamily="34" charset="0"/>
              </a:rPr>
              <a:t>with examples from China.</a:t>
            </a:r>
          </a:p>
          <a:p>
            <a:pPr algn="ctr"/>
            <a:endParaRPr lang="en-US" sz="800" dirty="0">
              <a:solidFill>
                <a:schemeClr val="accent6">
                  <a:lumMod val="50000"/>
                </a:schemeClr>
              </a:solidFill>
              <a:latin typeface="Arial" pitchFamily="34" charset="0"/>
              <a:cs typeface="Arial" pitchFamily="34" charset="0"/>
            </a:endParaRPr>
          </a:p>
          <a:p>
            <a:pPr algn="ctr"/>
            <a:endParaRPr lang="en-US" sz="800" dirty="0">
              <a:solidFill>
                <a:schemeClr val="accent6">
                  <a:lumMod val="50000"/>
                </a:schemeClr>
              </a:solidFill>
              <a:latin typeface="Arial" pitchFamily="34" charset="0"/>
              <a:cs typeface="Arial" pitchFamily="34" charset="0"/>
            </a:endParaRPr>
          </a:p>
          <a:p>
            <a:pPr algn="ctr"/>
            <a:endParaRPr lang="en-US" sz="800" dirty="0">
              <a:solidFill>
                <a:schemeClr val="accent6">
                  <a:lumMod val="50000"/>
                </a:schemeClr>
              </a:solidFill>
              <a:latin typeface="Arial" pitchFamily="34" charset="0"/>
              <a:cs typeface="Arial" pitchFamily="34" charset="0"/>
            </a:endParaRPr>
          </a:p>
          <a:p>
            <a:pPr algn="ctr"/>
            <a:endParaRPr lang="en-US" sz="2000" dirty="0">
              <a:solidFill>
                <a:schemeClr val="accent6">
                  <a:lumMod val="50000"/>
                </a:schemeClr>
              </a:solidFill>
              <a:latin typeface="Arial" pitchFamily="34" charset="0"/>
              <a:cs typeface="Arial" pitchFamily="34" charset="0"/>
            </a:endParaRPr>
          </a:p>
          <a:p>
            <a:pPr algn="ctr"/>
            <a:r>
              <a:rPr lang="en-US" sz="2000" dirty="0">
                <a:solidFill>
                  <a:schemeClr val="accent6">
                    <a:lumMod val="50000"/>
                  </a:schemeClr>
                </a:solidFill>
                <a:latin typeface="Arial" pitchFamily="34" charset="0"/>
                <a:cs typeface="Arial" pitchFamily="34" charset="0"/>
              </a:rPr>
              <a:t>PowerPoint prepared by</a:t>
            </a:r>
          </a:p>
          <a:p>
            <a:pPr algn="ctr"/>
            <a:r>
              <a:rPr lang="en-US" sz="2000" dirty="0">
                <a:solidFill>
                  <a:schemeClr val="accent6">
                    <a:lumMod val="50000"/>
                  </a:schemeClr>
                </a:solidFill>
                <a:latin typeface="Arial" pitchFamily="34" charset="0"/>
                <a:cs typeface="Arial" pitchFamily="34" charset="0"/>
              </a:rPr>
              <a:t>Phil </a:t>
            </a:r>
            <a:r>
              <a:rPr lang="en-US" sz="2000" dirty="0" err="1">
                <a:solidFill>
                  <a:schemeClr val="accent6">
                    <a:lumMod val="50000"/>
                  </a:schemeClr>
                </a:solidFill>
                <a:latin typeface="Arial" pitchFamily="34" charset="0"/>
                <a:cs typeface="Arial" pitchFamily="34" charset="0"/>
              </a:rPr>
              <a:t>Gersmehl</a:t>
            </a:r>
            <a:r>
              <a:rPr lang="en-US" sz="2000" dirty="0">
                <a:solidFill>
                  <a:schemeClr val="accent6">
                    <a:lumMod val="50000"/>
                  </a:schemeClr>
                </a:solidFill>
                <a:latin typeface="Arial" pitchFamily="34" charset="0"/>
                <a:cs typeface="Arial" pitchFamily="34" charset="0"/>
              </a:rPr>
              <a:t> &amp; Carol </a:t>
            </a:r>
            <a:r>
              <a:rPr lang="en-US" sz="2000" dirty="0" err="1">
                <a:solidFill>
                  <a:schemeClr val="accent6">
                    <a:lumMod val="50000"/>
                  </a:schemeClr>
                </a:solidFill>
                <a:latin typeface="Arial" pitchFamily="34" charset="0"/>
                <a:cs typeface="Arial" pitchFamily="34" charset="0"/>
              </a:rPr>
              <a:t>Gersmehl</a:t>
            </a:r>
            <a:endParaRPr lang="en-US" sz="2000" dirty="0">
              <a:solidFill>
                <a:schemeClr val="accent6">
                  <a:lumMod val="50000"/>
                </a:schemeClr>
              </a:solidFill>
              <a:latin typeface="Arial" pitchFamily="34" charset="0"/>
              <a:cs typeface="Arial" pitchFamily="34" charset="0"/>
            </a:endParaRPr>
          </a:p>
          <a:p>
            <a:pPr algn="ctr"/>
            <a:r>
              <a:rPr lang="en-US" sz="2000" dirty="0">
                <a:solidFill>
                  <a:schemeClr val="accent6">
                    <a:lumMod val="50000"/>
                  </a:schemeClr>
                </a:solidFill>
                <a:latin typeface="Arial" pitchFamily="34" charset="0"/>
                <a:cs typeface="Arial" pitchFamily="34" charset="0"/>
              </a:rPr>
              <a:t>carol.gersmehl@gmail.com</a:t>
            </a:r>
            <a:br>
              <a:rPr lang="en-US" sz="2000" dirty="0">
                <a:solidFill>
                  <a:schemeClr val="accent6">
                    <a:lumMod val="50000"/>
                  </a:schemeClr>
                </a:solidFill>
                <a:latin typeface="Arial" pitchFamily="34" charset="0"/>
                <a:cs typeface="Arial" pitchFamily="34" charset="0"/>
              </a:rPr>
            </a:br>
            <a:r>
              <a:rPr lang="en-US" sz="2000" dirty="0">
                <a:solidFill>
                  <a:schemeClr val="accent6">
                    <a:lumMod val="50000"/>
                  </a:schemeClr>
                </a:solidFill>
                <a:latin typeface="Arial" pitchFamily="34" charset="0"/>
                <a:cs typeface="Arial" pitchFamily="34" charset="0"/>
              </a:rPr>
              <a:t>for the Grade 6 GIANTS project</a:t>
            </a:r>
            <a:br>
              <a:rPr lang="en-US" sz="2000" dirty="0">
                <a:solidFill>
                  <a:schemeClr val="accent6">
                    <a:lumMod val="50000"/>
                  </a:schemeClr>
                </a:solidFill>
                <a:latin typeface="Arial" pitchFamily="34" charset="0"/>
                <a:cs typeface="Arial" pitchFamily="34" charset="0"/>
              </a:rPr>
            </a:br>
            <a:r>
              <a:rPr lang="en-US" sz="2000" dirty="0">
                <a:solidFill>
                  <a:schemeClr val="accent6">
                    <a:lumMod val="50000"/>
                  </a:schemeClr>
                </a:solidFill>
                <a:latin typeface="Arial" pitchFamily="34" charset="0"/>
                <a:cs typeface="Arial" pitchFamily="34" charset="0"/>
              </a:rPr>
              <a:t>Oct., 2016</a:t>
            </a:r>
          </a:p>
          <a:p>
            <a:endParaRPr lang="en-US" sz="2000" dirty="0">
              <a:solidFill>
                <a:schemeClr val="accent6">
                  <a:lumMod val="50000"/>
                </a:schemeClr>
              </a:solidFill>
              <a:latin typeface="Arial" pitchFamily="34" charset="0"/>
              <a:cs typeface="Arial" pitchFamily="34" charset="0"/>
            </a:endParaRPr>
          </a:p>
          <a:p>
            <a:pPr algn="ctr"/>
            <a:r>
              <a:rPr lang="en-US" sz="2000" dirty="0">
                <a:solidFill>
                  <a:srgbClr val="002060"/>
                </a:solidFill>
                <a:latin typeface="Arial" pitchFamily="34" charset="0"/>
                <a:cs typeface="Arial" pitchFamily="34" charset="0"/>
              </a:rPr>
              <a:t>Maps in this presentation come from </a:t>
            </a:r>
          </a:p>
          <a:p>
            <a:pPr algn="ctr"/>
            <a:r>
              <a:rPr lang="en-US" sz="2000" dirty="0">
                <a:solidFill>
                  <a:srgbClr val="002060"/>
                </a:solidFill>
                <a:latin typeface="Arial" pitchFamily="34" charset="0"/>
                <a:cs typeface="Arial" pitchFamily="34" charset="0"/>
              </a:rPr>
              <a:t>the China clickable mini-Atlas.</a:t>
            </a:r>
          </a:p>
          <a:p>
            <a:endParaRPr lang="en-US" sz="2000" dirty="0">
              <a:solidFill>
                <a:schemeClr val="accent6">
                  <a:lumMod val="50000"/>
                </a:schemeClr>
              </a:solidFill>
              <a:latin typeface="Arial" pitchFamily="34" charset="0"/>
              <a:cs typeface="Arial" pitchFamily="34" charset="0"/>
            </a:endParaRPr>
          </a:p>
          <a:p>
            <a:pPr algn="ctr"/>
            <a:endParaRPr lang="en-US" sz="2000" dirty="0">
              <a:solidFill>
                <a:schemeClr val="accent6">
                  <a:lumMod val="50000"/>
                </a:schemeClr>
              </a:solidFill>
              <a:latin typeface="Arial" pitchFamily="34" charset="0"/>
              <a:cs typeface="Arial" pitchFamily="34" charset="0"/>
            </a:endParaRPr>
          </a:p>
          <a:p>
            <a:pPr algn="ctr"/>
            <a:endParaRPr lang="en-US" sz="20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1862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6" name="Rounded Rectangular Callout 5"/>
          <p:cNvSpPr/>
          <p:nvPr/>
        </p:nvSpPr>
        <p:spPr>
          <a:xfrm>
            <a:off x="228600" y="47165"/>
            <a:ext cx="7924800" cy="1095835"/>
          </a:xfrm>
          <a:prstGeom prst="wedgeRoundRectCallout">
            <a:avLst>
              <a:gd name="adj1" fmla="val 30047"/>
              <a:gd name="adj2" fmla="val 69049"/>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800000"/>
                </a:solidFill>
                <a:latin typeface="Arial" pitchFamily="34" charset="0"/>
                <a:cs typeface="Arial" pitchFamily="34" charset="0"/>
              </a:rPr>
              <a:t>China has about the </a:t>
            </a:r>
            <a:r>
              <a:rPr lang="en-US" sz="2200" b="1" u="sng" dirty="0">
                <a:solidFill>
                  <a:srgbClr val="800000"/>
                </a:solidFill>
                <a:latin typeface="Arial" pitchFamily="34" charset="0"/>
                <a:cs typeface="Arial" pitchFamily="34" charset="0"/>
              </a:rPr>
              <a:t>same area </a:t>
            </a:r>
            <a:r>
              <a:rPr lang="en-US" sz="2200" b="1" dirty="0">
                <a:solidFill>
                  <a:srgbClr val="800000"/>
                </a:solidFill>
                <a:latin typeface="Arial" pitchFamily="34" charset="0"/>
                <a:cs typeface="Arial" pitchFamily="34" charset="0"/>
              </a:rPr>
              <a:t>as the United States,</a:t>
            </a:r>
          </a:p>
          <a:p>
            <a:pPr algn="ctr"/>
            <a:r>
              <a:rPr lang="en-US" sz="2200" b="1" dirty="0">
                <a:solidFill>
                  <a:srgbClr val="800000"/>
                </a:solidFill>
                <a:latin typeface="Arial" pitchFamily="34" charset="0"/>
                <a:cs typeface="Arial" pitchFamily="34" charset="0"/>
              </a:rPr>
              <a:t>but it has </a:t>
            </a:r>
            <a:r>
              <a:rPr lang="en-US" sz="2200" b="1" u="sng" dirty="0">
                <a:solidFill>
                  <a:srgbClr val="800000"/>
                </a:solidFill>
                <a:latin typeface="Arial" pitchFamily="34" charset="0"/>
                <a:cs typeface="Arial" pitchFamily="34" charset="0"/>
              </a:rPr>
              <a:t>more than four times </a:t>
            </a:r>
            <a:r>
              <a:rPr lang="en-US" sz="2200" b="1" dirty="0">
                <a:solidFill>
                  <a:srgbClr val="800000"/>
                </a:solidFill>
                <a:latin typeface="Arial" pitchFamily="34" charset="0"/>
                <a:cs typeface="Arial" pitchFamily="34" charset="0"/>
              </a:rPr>
              <a:t>as many people.</a:t>
            </a:r>
          </a:p>
        </p:txBody>
      </p:sp>
      <p:sp>
        <p:nvSpPr>
          <p:cNvPr id="7" name="Rounded Rectangular Callout 6"/>
          <p:cNvSpPr/>
          <p:nvPr/>
        </p:nvSpPr>
        <p:spPr>
          <a:xfrm>
            <a:off x="6324599" y="1324435"/>
            <a:ext cx="2743199" cy="2514600"/>
          </a:xfrm>
          <a:prstGeom prst="wedgeRoundRectCallout">
            <a:avLst>
              <a:gd name="adj1" fmla="val -9584"/>
              <a:gd name="adj2" fmla="val 59329"/>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Both countries</a:t>
            </a:r>
          </a:p>
          <a:p>
            <a:pPr algn="ctr"/>
            <a:r>
              <a:rPr lang="en-US" sz="2000" dirty="0">
                <a:solidFill>
                  <a:srgbClr val="800000"/>
                </a:solidFill>
                <a:latin typeface="Arial" pitchFamily="34" charset="0"/>
                <a:cs typeface="Arial" pitchFamily="34" charset="0"/>
              </a:rPr>
              <a:t>cover roughly </a:t>
            </a:r>
          </a:p>
          <a:p>
            <a:pPr algn="ctr"/>
            <a:r>
              <a:rPr lang="en-US" sz="2000" dirty="0">
                <a:solidFill>
                  <a:srgbClr val="800000"/>
                </a:solidFill>
                <a:latin typeface="Arial" pitchFamily="34" charset="0"/>
                <a:cs typeface="Arial" pitchFamily="34" charset="0"/>
              </a:rPr>
              <a:t>the same latitude </a:t>
            </a:r>
          </a:p>
          <a:p>
            <a:pPr algn="ctr"/>
            <a:r>
              <a:rPr lang="en-US" sz="2000" dirty="0">
                <a:solidFill>
                  <a:srgbClr val="800000"/>
                </a:solidFill>
                <a:latin typeface="Arial" pitchFamily="34" charset="0"/>
                <a:cs typeface="Arial" pitchFamily="34" charset="0"/>
              </a:rPr>
              <a:t>and general position</a:t>
            </a:r>
          </a:p>
          <a:p>
            <a:pPr algn="ctr"/>
            <a:r>
              <a:rPr lang="en-US" sz="2000" dirty="0">
                <a:solidFill>
                  <a:srgbClr val="800000"/>
                </a:solidFill>
                <a:latin typeface="Arial" pitchFamily="34" charset="0"/>
                <a:cs typeface="Arial" pitchFamily="34" charset="0"/>
              </a:rPr>
              <a:t>on the east coast</a:t>
            </a:r>
          </a:p>
          <a:p>
            <a:pPr algn="ctr"/>
            <a:r>
              <a:rPr lang="en-US" sz="2000" dirty="0">
                <a:solidFill>
                  <a:srgbClr val="800000"/>
                </a:solidFill>
                <a:latin typeface="Arial" pitchFamily="34" charset="0"/>
                <a:cs typeface="Arial" pitchFamily="34" charset="0"/>
              </a:rPr>
              <a:t> of their continents. </a:t>
            </a:r>
          </a:p>
        </p:txBody>
      </p:sp>
      <p:sp>
        <p:nvSpPr>
          <p:cNvPr id="8" name="Rounded Rectangular Callout 7"/>
          <p:cNvSpPr/>
          <p:nvPr/>
        </p:nvSpPr>
        <p:spPr>
          <a:xfrm>
            <a:off x="5673694" y="4025462"/>
            <a:ext cx="2022505" cy="2590800"/>
          </a:xfrm>
          <a:prstGeom prst="wedgeRoundRectCallout">
            <a:avLst>
              <a:gd name="adj1" fmla="val 354"/>
              <a:gd name="adj2" fmla="val 48657"/>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800000"/>
                </a:solidFill>
                <a:latin typeface="Arial" pitchFamily="34" charset="0"/>
                <a:cs typeface="Arial" pitchFamily="34" charset="0"/>
              </a:rPr>
              <a:t>As a result,</a:t>
            </a:r>
          </a:p>
          <a:p>
            <a:pPr algn="ctr"/>
            <a:r>
              <a:rPr lang="en-US" sz="2000" dirty="0">
                <a:solidFill>
                  <a:srgbClr val="800000"/>
                </a:solidFill>
                <a:latin typeface="Arial" pitchFamily="34" charset="0"/>
                <a:cs typeface="Arial" pitchFamily="34" charset="0"/>
              </a:rPr>
              <a:t>many of the environments</a:t>
            </a:r>
          </a:p>
          <a:p>
            <a:pPr algn="ctr"/>
            <a:r>
              <a:rPr lang="en-US" sz="2000" dirty="0">
                <a:solidFill>
                  <a:srgbClr val="800000"/>
                </a:solidFill>
                <a:latin typeface="Arial" pitchFamily="34" charset="0"/>
                <a:cs typeface="Arial" pitchFamily="34" charset="0"/>
              </a:rPr>
              <a:t>in China</a:t>
            </a:r>
          </a:p>
          <a:p>
            <a:pPr algn="ctr"/>
            <a:r>
              <a:rPr lang="en-US" sz="2000" dirty="0">
                <a:solidFill>
                  <a:srgbClr val="800000"/>
                </a:solidFill>
                <a:latin typeface="Arial" pitchFamily="34" charset="0"/>
                <a:cs typeface="Arial" pitchFamily="34" charset="0"/>
              </a:rPr>
              <a:t>are similar to</a:t>
            </a:r>
          </a:p>
          <a:p>
            <a:pPr algn="ctr"/>
            <a:r>
              <a:rPr lang="en-US" sz="2000" dirty="0">
                <a:solidFill>
                  <a:srgbClr val="800000"/>
                </a:solidFill>
                <a:latin typeface="Arial" pitchFamily="34" charset="0"/>
                <a:cs typeface="Arial" pitchFamily="34" charset="0"/>
              </a:rPr>
              <a:t>places in the</a:t>
            </a:r>
          </a:p>
          <a:p>
            <a:pPr algn="ctr"/>
            <a:r>
              <a:rPr lang="en-US" sz="2000" dirty="0">
                <a:solidFill>
                  <a:srgbClr val="800000"/>
                </a:solidFill>
                <a:latin typeface="Arial" pitchFamily="34" charset="0"/>
                <a:cs typeface="Arial" pitchFamily="34" charset="0"/>
              </a:rPr>
              <a:t>United States.</a:t>
            </a:r>
          </a:p>
        </p:txBody>
      </p:sp>
    </p:spTree>
    <p:extLst>
      <p:ext uri="{BB962C8B-B14F-4D97-AF65-F5344CB8AC3E}">
        <p14:creationId xmlns:p14="http://schemas.microsoft.com/office/powerpoint/2010/main" val="32916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17" name="Rounded Rectangular Callout 16"/>
          <p:cNvSpPr/>
          <p:nvPr/>
        </p:nvSpPr>
        <p:spPr>
          <a:xfrm>
            <a:off x="2298886" y="228600"/>
            <a:ext cx="4495799" cy="1525243"/>
          </a:xfrm>
          <a:prstGeom prst="wedgeRoundRectCallout">
            <a:avLst>
              <a:gd name="adj1" fmla="val -68336"/>
              <a:gd name="adj2" fmla="val -1368"/>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60033"/>
                </a:solidFill>
                <a:latin typeface="Arial" pitchFamily="34" charset="0"/>
                <a:cs typeface="Arial" pitchFamily="34" charset="0"/>
              </a:rPr>
              <a:t>There are also</a:t>
            </a:r>
          </a:p>
          <a:p>
            <a:pPr algn="ctr"/>
            <a:r>
              <a:rPr lang="en-US" sz="2000" dirty="0">
                <a:solidFill>
                  <a:srgbClr val="660033"/>
                </a:solidFill>
                <a:latin typeface="Arial" pitchFamily="34" charset="0"/>
                <a:cs typeface="Arial" pitchFamily="34" charset="0"/>
              </a:rPr>
              <a:t>several important differences</a:t>
            </a:r>
          </a:p>
          <a:p>
            <a:pPr algn="ctr"/>
            <a:r>
              <a:rPr lang="en-US" sz="2000" dirty="0">
                <a:solidFill>
                  <a:srgbClr val="660033"/>
                </a:solidFill>
                <a:latin typeface="Arial" pitchFamily="34" charset="0"/>
                <a:cs typeface="Arial" pitchFamily="34" charset="0"/>
              </a:rPr>
              <a:t> in environmental conditions.</a:t>
            </a:r>
          </a:p>
          <a:p>
            <a:pPr algn="ctr"/>
            <a:endParaRPr lang="en-US" sz="2000" dirty="0">
              <a:solidFill>
                <a:srgbClr val="660033"/>
              </a:solidFill>
              <a:latin typeface="Arial" pitchFamily="34" charset="0"/>
              <a:cs typeface="Arial" pitchFamily="34" charset="0"/>
            </a:endParaRPr>
          </a:p>
        </p:txBody>
      </p:sp>
      <p:sp>
        <p:nvSpPr>
          <p:cNvPr id="15" name="Rounded Rectangular Callout 14"/>
          <p:cNvSpPr/>
          <p:nvPr/>
        </p:nvSpPr>
        <p:spPr>
          <a:xfrm>
            <a:off x="2463734" y="1482201"/>
            <a:ext cx="5246483" cy="3477203"/>
          </a:xfrm>
          <a:prstGeom prst="wedgeRoundRectCallout">
            <a:avLst>
              <a:gd name="adj1" fmla="val 28610"/>
              <a:gd name="adj2" fmla="val 46450"/>
              <a:gd name="adj3" fmla="val 16667"/>
            </a:avLst>
          </a:prstGeom>
          <a:solidFill>
            <a:schemeClr val="tx1"/>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60033"/>
                </a:solidFill>
                <a:latin typeface="Arial" pitchFamily="34" charset="0"/>
                <a:cs typeface="Arial" pitchFamily="34" charset="0"/>
              </a:rPr>
              <a:t>For example, China </a:t>
            </a:r>
            <a:br>
              <a:rPr lang="en-US" sz="2000" dirty="0">
                <a:solidFill>
                  <a:srgbClr val="660033"/>
                </a:solidFill>
                <a:latin typeface="Arial" pitchFamily="34" charset="0"/>
                <a:cs typeface="Arial" pitchFamily="34" charset="0"/>
              </a:rPr>
            </a:br>
            <a:r>
              <a:rPr lang="en-US" sz="2000" dirty="0">
                <a:solidFill>
                  <a:srgbClr val="660033"/>
                </a:solidFill>
                <a:latin typeface="Arial" pitchFamily="34" charset="0"/>
                <a:cs typeface="Arial" pitchFamily="34" charset="0"/>
              </a:rPr>
              <a:t>does </a:t>
            </a:r>
            <a:r>
              <a:rPr lang="en-US" sz="2000" u="sng" dirty="0">
                <a:solidFill>
                  <a:srgbClr val="660033"/>
                </a:solidFill>
                <a:latin typeface="Arial" pitchFamily="34" charset="0"/>
                <a:cs typeface="Arial" pitchFamily="34" charset="0"/>
              </a:rPr>
              <a:t>not</a:t>
            </a:r>
            <a:r>
              <a:rPr lang="en-US" sz="2000" dirty="0">
                <a:solidFill>
                  <a:srgbClr val="660033"/>
                </a:solidFill>
                <a:latin typeface="Arial" pitchFamily="34" charset="0"/>
                <a:cs typeface="Arial" pitchFamily="34" charset="0"/>
              </a:rPr>
              <a:t> have an ocean</a:t>
            </a:r>
            <a:br>
              <a:rPr lang="en-US" sz="2000" dirty="0">
                <a:solidFill>
                  <a:srgbClr val="660033"/>
                </a:solidFill>
                <a:latin typeface="Arial" pitchFamily="34" charset="0"/>
                <a:cs typeface="Arial" pitchFamily="34" charset="0"/>
              </a:rPr>
            </a:br>
            <a:r>
              <a:rPr lang="en-US" sz="2000" dirty="0">
                <a:solidFill>
                  <a:srgbClr val="660033"/>
                </a:solidFill>
                <a:latin typeface="Arial" pitchFamily="34" charset="0"/>
                <a:cs typeface="Arial" pitchFamily="34" charset="0"/>
              </a:rPr>
              <a:t>next to its western side.</a:t>
            </a:r>
          </a:p>
          <a:p>
            <a:pPr algn="ctr"/>
            <a:r>
              <a:rPr lang="en-US" sz="2000" dirty="0">
                <a:solidFill>
                  <a:srgbClr val="660033"/>
                </a:solidFill>
                <a:latin typeface="Arial" pitchFamily="34" charset="0"/>
                <a:cs typeface="Arial" pitchFamily="34" charset="0"/>
              </a:rPr>
              <a:t>China's western side is dry.</a:t>
            </a:r>
          </a:p>
          <a:p>
            <a:pPr algn="ctr"/>
            <a:r>
              <a:rPr lang="en-US" dirty="0">
                <a:solidFill>
                  <a:srgbClr val="0000FF"/>
                </a:solidFill>
                <a:latin typeface="Arial" pitchFamily="34" charset="0"/>
                <a:cs typeface="Arial" pitchFamily="34" charset="0"/>
              </a:rPr>
              <a:t>(In U.S. western states, </a:t>
            </a:r>
            <a:br>
              <a:rPr lang="en-US" dirty="0">
                <a:solidFill>
                  <a:srgbClr val="0000FF"/>
                </a:solidFill>
                <a:latin typeface="Arial" pitchFamily="34" charset="0"/>
                <a:cs typeface="Arial" pitchFamily="34" charset="0"/>
              </a:rPr>
            </a:br>
            <a:r>
              <a:rPr lang="en-US" dirty="0">
                <a:solidFill>
                  <a:srgbClr val="0000FF"/>
                </a:solidFill>
                <a:latin typeface="Arial" pitchFamily="34" charset="0"/>
                <a:cs typeface="Arial" pitchFamily="34" charset="0"/>
              </a:rPr>
              <a:t>winds from the ocean next to them</a:t>
            </a:r>
            <a:br>
              <a:rPr lang="en-US" dirty="0">
                <a:solidFill>
                  <a:srgbClr val="0000FF"/>
                </a:solidFill>
                <a:latin typeface="Arial" pitchFamily="34" charset="0"/>
                <a:cs typeface="Arial" pitchFamily="34" charset="0"/>
              </a:rPr>
            </a:br>
            <a:r>
              <a:rPr lang="en-US" dirty="0">
                <a:solidFill>
                  <a:srgbClr val="0000FF"/>
                </a:solidFill>
                <a:latin typeface="Arial" pitchFamily="34" charset="0"/>
                <a:cs typeface="Arial" pitchFamily="34" charset="0"/>
              </a:rPr>
              <a:t>bring rain for farming.)</a:t>
            </a:r>
          </a:p>
          <a:p>
            <a:pPr algn="ctr"/>
            <a:endParaRPr lang="en-US" sz="800" dirty="0">
              <a:solidFill>
                <a:srgbClr val="660033"/>
              </a:solidFill>
              <a:latin typeface="Arial" pitchFamily="34" charset="0"/>
              <a:cs typeface="Arial" pitchFamily="34" charset="0"/>
            </a:endParaRPr>
          </a:p>
          <a:p>
            <a:pPr algn="ctr"/>
            <a:r>
              <a:rPr lang="en-US" dirty="0">
                <a:solidFill>
                  <a:srgbClr val="660033"/>
                </a:solidFill>
                <a:latin typeface="Arial" pitchFamily="34" charset="0"/>
                <a:cs typeface="Arial" pitchFamily="34" charset="0"/>
              </a:rPr>
              <a:t>Therefore, China has no places </a:t>
            </a:r>
            <a:br>
              <a:rPr lang="en-US" dirty="0">
                <a:solidFill>
                  <a:srgbClr val="660033"/>
                </a:solidFill>
                <a:latin typeface="Arial" pitchFamily="34" charset="0"/>
                <a:cs typeface="Arial" pitchFamily="34" charset="0"/>
              </a:rPr>
            </a:br>
            <a:r>
              <a:rPr lang="en-US" dirty="0">
                <a:solidFill>
                  <a:srgbClr val="660033"/>
                </a:solidFill>
                <a:latin typeface="Arial" pitchFamily="34" charset="0"/>
                <a:cs typeface="Arial" pitchFamily="34" charset="0"/>
              </a:rPr>
              <a:t>like California (CA), </a:t>
            </a:r>
            <a:br>
              <a:rPr lang="en-US" dirty="0">
                <a:solidFill>
                  <a:srgbClr val="660033"/>
                </a:solidFill>
                <a:latin typeface="Arial" pitchFamily="34" charset="0"/>
                <a:cs typeface="Arial" pitchFamily="34" charset="0"/>
              </a:rPr>
            </a:br>
            <a:r>
              <a:rPr lang="en-US" dirty="0">
                <a:solidFill>
                  <a:srgbClr val="660033"/>
                </a:solidFill>
                <a:latin typeface="Arial" pitchFamily="34" charset="0"/>
                <a:cs typeface="Arial" pitchFamily="34" charset="0"/>
              </a:rPr>
              <a:t>Oregon (OR), or </a:t>
            </a:r>
            <a:br>
              <a:rPr lang="en-US" dirty="0">
                <a:solidFill>
                  <a:srgbClr val="660033"/>
                </a:solidFill>
                <a:latin typeface="Arial" pitchFamily="34" charset="0"/>
                <a:cs typeface="Arial" pitchFamily="34" charset="0"/>
              </a:rPr>
            </a:br>
            <a:r>
              <a:rPr lang="en-US" dirty="0">
                <a:solidFill>
                  <a:srgbClr val="660033"/>
                </a:solidFill>
                <a:latin typeface="Arial" pitchFamily="34" charset="0"/>
                <a:cs typeface="Arial" pitchFamily="34" charset="0"/>
              </a:rPr>
              <a:t>Washington (WA).</a:t>
            </a:r>
          </a:p>
        </p:txBody>
      </p:sp>
      <p:sp>
        <p:nvSpPr>
          <p:cNvPr id="5" name="Rounded Rectangular Callout 4"/>
          <p:cNvSpPr/>
          <p:nvPr/>
        </p:nvSpPr>
        <p:spPr>
          <a:xfrm>
            <a:off x="350519" y="3987854"/>
            <a:ext cx="3276600" cy="1943100"/>
          </a:xfrm>
          <a:prstGeom prst="wedgeRoundRectCallout">
            <a:avLst>
              <a:gd name="adj1" fmla="val 28610"/>
              <a:gd name="adj2" fmla="val 46450"/>
              <a:gd name="adj3" fmla="val 16667"/>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00"/>
                </a:solidFill>
                <a:latin typeface="Arial" pitchFamily="34" charset="0"/>
                <a:cs typeface="Arial" pitchFamily="34" charset="0"/>
              </a:rPr>
              <a:t>And remember,</a:t>
            </a:r>
          </a:p>
          <a:p>
            <a:pPr algn="ctr"/>
            <a:r>
              <a:rPr lang="en-US" sz="2000" dirty="0">
                <a:solidFill>
                  <a:srgbClr val="003300"/>
                </a:solidFill>
                <a:latin typeface="Arial" pitchFamily="34" charset="0"/>
                <a:cs typeface="Arial" pitchFamily="34" charset="0"/>
              </a:rPr>
              <a:t>California is </a:t>
            </a:r>
            <a:r>
              <a:rPr lang="en-US" sz="2000" u="sng" dirty="0">
                <a:solidFill>
                  <a:srgbClr val="003300"/>
                </a:solidFill>
                <a:latin typeface="Arial" pitchFamily="34" charset="0"/>
                <a:cs typeface="Arial" pitchFamily="34" charset="0"/>
              </a:rPr>
              <a:t>by far </a:t>
            </a:r>
          </a:p>
          <a:p>
            <a:pPr algn="ctr"/>
            <a:r>
              <a:rPr lang="en-US" sz="2000" dirty="0">
                <a:solidFill>
                  <a:srgbClr val="003300"/>
                </a:solidFill>
                <a:latin typeface="Arial" pitchFamily="34" charset="0"/>
                <a:cs typeface="Arial" pitchFamily="34" charset="0"/>
              </a:rPr>
              <a:t>the number one</a:t>
            </a:r>
          </a:p>
          <a:p>
            <a:pPr algn="ctr"/>
            <a:r>
              <a:rPr lang="en-US" sz="2000" dirty="0">
                <a:solidFill>
                  <a:srgbClr val="003300"/>
                </a:solidFill>
                <a:latin typeface="Arial" pitchFamily="34" charset="0"/>
                <a:cs typeface="Arial" pitchFamily="34" charset="0"/>
              </a:rPr>
              <a:t>food-producing state</a:t>
            </a:r>
          </a:p>
          <a:p>
            <a:pPr algn="ctr"/>
            <a:r>
              <a:rPr lang="en-US" sz="2000" dirty="0">
                <a:solidFill>
                  <a:srgbClr val="003300"/>
                </a:solidFill>
                <a:latin typeface="Arial" pitchFamily="34" charset="0"/>
                <a:cs typeface="Arial" pitchFamily="34" charset="0"/>
              </a:rPr>
              <a:t> in the United States.</a:t>
            </a:r>
          </a:p>
        </p:txBody>
      </p:sp>
      <p:sp>
        <p:nvSpPr>
          <p:cNvPr id="6" name="Rectangle 5"/>
          <p:cNvSpPr/>
          <p:nvPr/>
        </p:nvSpPr>
        <p:spPr>
          <a:xfrm>
            <a:off x="350520" y="999277"/>
            <a:ext cx="1249680" cy="2805648"/>
          </a:xfrm>
          <a:prstGeom prst="rect">
            <a:avLst/>
          </a:prstGeom>
          <a:noFill/>
          <a:ln w="508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4395" y="2873598"/>
            <a:ext cx="510428" cy="369332"/>
          </a:xfrm>
          <a:prstGeom prst="rect">
            <a:avLst/>
          </a:prstGeom>
          <a:noFill/>
        </p:spPr>
        <p:txBody>
          <a:bodyPr wrap="square" rtlCol="0">
            <a:spAutoFit/>
          </a:bodyPr>
          <a:lstStyle/>
          <a:p>
            <a:r>
              <a:rPr lang="en-US" dirty="0">
                <a:solidFill>
                  <a:schemeClr val="bg1"/>
                </a:solidFill>
                <a:latin typeface="Arial Narrow" panose="020B0606020202030204" pitchFamily="34" charset="0"/>
              </a:rPr>
              <a:t>CA</a:t>
            </a:r>
          </a:p>
        </p:txBody>
      </p:sp>
      <p:sp>
        <p:nvSpPr>
          <p:cNvPr id="8" name="TextBox 7"/>
          <p:cNvSpPr txBox="1"/>
          <p:nvPr/>
        </p:nvSpPr>
        <p:spPr>
          <a:xfrm>
            <a:off x="912383" y="1713470"/>
            <a:ext cx="472440" cy="369332"/>
          </a:xfrm>
          <a:prstGeom prst="rect">
            <a:avLst/>
          </a:prstGeom>
          <a:noFill/>
        </p:spPr>
        <p:txBody>
          <a:bodyPr wrap="square" rtlCol="0">
            <a:spAutoFit/>
          </a:bodyPr>
          <a:lstStyle/>
          <a:p>
            <a:r>
              <a:rPr lang="en-US" dirty="0">
                <a:solidFill>
                  <a:schemeClr val="bg1"/>
                </a:solidFill>
                <a:latin typeface="Arial Narrow" panose="020B0606020202030204" pitchFamily="34" charset="0"/>
              </a:rPr>
              <a:t>OR</a:t>
            </a:r>
          </a:p>
        </p:txBody>
      </p:sp>
      <p:sp>
        <p:nvSpPr>
          <p:cNvPr id="9" name="TextBox 8"/>
          <p:cNvSpPr txBox="1"/>
          <p:nvPr/>
        </p:nvSpPr>
        <p:spPr>
          <a:xfrm>
            <a:off x="1049206" y="1270603"/>
            <a:ext cx="672914" cy="369332"/>
          </a:xfrm>
          <a:prstGeom prst="rect">
            <a:avLst/>
          </a:prstGeom>
          <a:noFill/>
        </p:spPr>
        <p:txBody>
          <a:bodyPr wrap="square" rtlCol="0">
            <a:spAutoFit/>
          </a:bodyPr>
          <a:lstStyle/>
          <a:p>
            <a:r>
              <a:rPr lang="en-US" dirty="0">
                <a:solidFill>
                  <a:schemeClr val="bg1"/>
                </a:solidFill>
                <a:latin typeface="Arial Narrow" panose="020B0606020202030204" pitchFamily="34" charset="0"/>
              </a:rPr>
              <a:t>WA</a:t>
            </a:r>
          </a:p>
        </p:txBody>
      </p:sp>
    </p:spTree>
    <p:extLst>
      <p:ext uri="{BB962C8B-B14F-4D97-AF65-F5344CB8AC3E}">
        <p14:creationId xmlns:p14="http://schemas.microsoft.com/office/powerpoint/2010/main" val="425138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6" name="Rounded Rectangular Callout 5"/>
          <p:cNvSpPr/>
          <p:nvPr/>
        </p:nvSpPr>
        <p:spPr>
          <a:xfrm>
            <a:off x="5638800" y="2286000"/>
            <a:ext cx="3293692" cy="2209800"/>
          </a:xfrm>
          <a:prstGeom prst="wedgeRoundRectCallout">
            <a:avLst>
              <a:gd name="adj1" fmla="val -77995"/>
              <a:gd name="adj2" fmla="val -64015"/>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60033"/>
                </a:solidFill>
                <a:latin typeface="Arial" pitchFamily="34" charset="0"/>
                <a:cs typeface="Arial" pitchFamily="34" charset="0"/>
              </a:rPr>
              <a:t>Another huge difference:</a:t>
            </a:r>
          </a:p>
          <a:p>
            <a:pPr algn="ctr"/>
            <a:endParaRPr lang="en-US" sz="1050" dirty="0">
              <a:solidFill>
                <a:srgbClr val="660033"/>
              </a:solidFill>
              <a:latin typeface="Arial" pitchFamily="34" charset="0"/>
              <a:cs typeface="Arial" pitchFamily="34" charset="0"/>
            </a:endParaRPr>
          </a:p>
          <a:p>
            <a:pPr algn="ctr"/>
            <a:r>
              <a:rPr lang="en-US" sz="2000" dirty="0">
                <a:solidFill>
                  <a:srgbClr val="660033"/>
                </a:solidFill>
                <a:latin typeface="Arial" pitchFamily="34" charset="0"/>
                <a:cs typeface="Arial" pitchFamily="34" charset="0"/>
              </a:rPr>
              <a:t>China does </a:t>
            </a:r>
            <a:r>
              <a:rPr lang="en-US" sz="2000" u="sng" dirty="0">
                <a:solidFill>
                  <a:srgbClr val="660033"/>
                </a:solidFill>
                <a:latin typeface="Arial" pitchFamily="34" charset="0"/>
                <a:cs typeface="Arial" pitchFamily="34" charset="0"/>
              </a:rPr>
              <a:t>not</a:t>
            </a:r>
            <a:r>
              <a:rPr lang="en-US" sz="2000" dirty="0">
                <a:solidFill>
                  <a:srgbClr val="660033"/>
                </a:solidFill>
                <a:latin typeface="Arial" pitchFamily="34" charset="0"/>
                <a:cs typeface="Arial" pitchFamily="34" charset="0"/>
              </a:rPr>
              <a:t> have</a:t>
            </a:r>
          </a:p>
          <a:p>
            <a:pPr algn="ctr"/>
            <a:r>
              <a:rPr lang="en-US" sz="2000" dirty="0">
                <a:solidFill>
                  <a:srgbClr val="660033"/>
                </a:solidFill>
                <a:latin typeface="Arial" pitchFamily="34" charset="0"/>
                <a:cs typeface="Arial" pitchFamily="34" charset="0"/>
              </a:rPr>
              <a:t>anything like</a:t>
            </a:r>
          </a:p>
          <a:p>
            <a:pPr algn="ctr"/>
            <a:r>
              <a:rPr lang="en-US" sz="2000" dirty="0">
                <a:solidFill>
                  <a:srgbClr val="660033"/>
                </a:solidFill>
                <a:latin typeface="Arial" pitchFamily="34" charset="0"/>
                <a:cs typeface="Arial" pitchFamily="34" charset="0"/>
              </a:rPr>
              <a:t>the Great Lakes.</a:t>
            </a:r>
          </a:p>
        </p:txBody>
      </p:sp>
    </p:spTree>
    <p:extLst>
      <p:ext uri="{BB962C8B-B14F-4D97-AF65-F5344CB8AC3E}">
        <p14:creationId xmlns:p14="http://schemas.microsoft.com/office/powerpoint/2010/main" val="244960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11" name="TextBox 10"/>
          <p:cNvSpPr txBox="1"/>
          <p:nvPr/>
        </p:nvSpPr>
        <p:spPr>
          <a:xfrm>
            <a:off x="3285097" y="1790700"/>
            <a:ext cx="1058303" cy="338554"/>
          </a:xfrm>
          <a:prstGeom prst="rect">
            <a:avLst/>
          </a:prstGeom>
          <a:noFill/>
        </p:spPr>
        <p:txBody>
          <a:bodyPr wrap="none" rtlCol="0">
            <a:spAutoFit/>
          </a:bodyPr>
          <a:lstStyle/>
          <a:p>
            <a:r>
              <a:rPr lang="en-US" sz="1600" dirty="0">
                <a:solidFill>
                  <a:srgbClr val="C00000"/>
                </a:solidFill>
              </a:rPr>
              <a:t>Mongolia</a:t>
            </a:r>
          </a:p>
        </p:txBody>
      </p:sp>
      <p:sp>
        <p:nvSpPr>
          <p:cNvPr id="3" name="TextBox 2"/>
          <p:cNvSpPr txBox="1"/>
          <p:nvPr/>
        </p:nvSpPr>
        <p:spPr>
          <a:xfrm>
            <a:off x="5068269" y="1414046"/>
            <a:ext cx="1180131" cy="338554"/>
          </a:xfrm>
          <a:prstGeom prst="rect">
            <a:avLst/>
          </a:prstGeom>
          <a:noFill/>
        </p:spPr>
        <p:txBody>
          <a:bodyPr wrap="none" rtlCol="0">
            <a:spAutoFit/>
          </a:bodyPr>
          <a:lstStyle/>
          <a:p>
            <a:r>
              <a:rPr lang="en-US" sz="1600" dirty="0">
                <a:solidFill>
                  <a:srgbClr val="C00000"/>
                </a:solidFill>
              </a:rPr>
              <a:t>Manchuria</a:t>
            </a:r>
          </a:p>
        </p:txBody>
      </p:sp>
      <p:sp>
        <p:nvSpPr>
          <p:cNvPr id="2" name="Oval 1"/>
          <p:cNvSpPr/>
          <p:nvPr/>
        </p:nvSpPr>
        <p:spPr>
          <a:xfrm>
            <a:off x="3312706" y="914400"/>
            <a:ext cx="2286000" cy="1752600"/>
          </a:xfrm>
          <a:prstGeom prst="ellipse">
            <a:avLst/>
          </a:prstGeom>
          <a:solidFill>
            <a:srgbClr val="0070C0">
              <a:alpha val="25098"/>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4206240" y="2724150"/>
            <a:ext cx="4572000" cy="2076450"/>
          </a:xfrm>
          <a:prstGeom prst="wedgeRoundRectCallout">
            <a:avLst>
              <a:gd name="adj1" fmla="val -23400"/>
              <a:gd name="adj2" fmla="val -68014"/>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60033"/>
                </a:solidFill>
                <a:latin typeface="Arial" pitchFamily="34" charset="0"/>
                <a:cs typeface="Arial" pitchFamily="34" charset="0"/>
              </a:rPr>
              <a:t>As a result, China’s “northlands”</a:t>
            </a:r>
          </a:p>
          <a:p>
            <a:pPr algn="ctr"/>
            <a:r>
              <a:rPr lang="en-US" sz="2000" dirty="0">
                <a:solidFill>
                  <a:srgbClr val="660033"/>
                </a:solidFill>
                <a:latin typeface="Arial" pitchFamily="34" charset="0"/>
                <a:cs typeface="Arial" pitchFamily="34" charset="0"/>
              </a:rPr>
              <a:t>(</a:t>
            </a:r>
            <a:r>
              <a:rPr lang="en-US" sz="2000" dirty="0">
                <a:solidFill>
                  <a:srgbClr val="C00000"/>
                </a:solidFill>
                <a:latin typeface="Arial" pitchFamily="34" charset="0"/>
                <a:cs typeface="Arial" pitchFamily="34" charset="0"/>
              </a:rPr>
              <a:t>Mongolia and Manchuria</a:t>
            </a:r>
            <a:r>
              <a:rPr lang="en-US" sz="2000" dirty="0">
                <a:solidFill>
                  <a:srgbClr val="660033"/>
                </a:solidFill>
                <a:latin typeface="Arial" pitchFamily="34" charset="0"/>
                <a:cs typeface="Arial" pitchFamily="34" charset="0"/>
              </a:rPr>
              <a:t>)</a:t>
            </a:r>
          </a:p>
          <a:p>
            <a:pPr algn="ctr"/>
            <a:r>
              <a:rPr lang="en-US" sz="2000" dirty="0">
                <a:solidFill>
                  <a:srgbClr val="660033"/>
                </a:solidFill>
                <a:latin typeface="Arial" pitchFamily="34" charset="0"/>
                <a:cs typeface="Arial" pitchFamily="34" charset="0"/>
              </a:rPr>
              <a:t>are much colder and drier</a:t>
            </a:r>
          </a:p>
          <a:p>
            <a:pPr algn="ctr"/>
            <a:r>
              <a:rPr lang="en-US" sz="2000" dirty="0">
                <a:solidFill>
                  <a:srgbClr val="660033"/>
                </a:solidFill>
                <a:latin typeface="Arial" pitchFamily="34" charset="0"/>
                <a:cs typeface="Arial" pitchFamily="34" charset="0"/>
              </a:rPr>
              <a:t>than areas in the U.S.</a:t>
            </a:r>
            <a:br>
              <a:rPr lang="en-US" sz="2000" dirty="0">
                <a:solidFill>
                  <a:srgbClr val="660033"/>
                </a:solidFill>
                <a:latin typeface="Arial" pitchFamily="34" charset="0"/>
                <a:cs typeface="Arial" pitchFamily="34" charset="0"/>
              </a:rPr>
            </a:br>
            <a:r>
              <a:rPr lang="en-US" sz="2000" dirty="0">
                <a:solidFill>
                  <a:srgbClr val="660033"/>
                </a:solidFill>
                <a:latin typeface="Arial" pitchFamily="34" charset="0"/>
                <a:cs typeface="Arial" pitchFamily="34" charset="0"/>
              </a:rPr>
              <a:t>that are near the Great Lakes.</a:t>
            </a:r>
          </a:p>
        </p:txBody>
      </p:sp>
    </p:spTree>
    <p:extLst>
      <p:ext uri="{BB962C8B-B14F-4D97-AF65-F5344CB8AC3E}">
        <p14:creationId xmlns:p14="http://schemas.microsoft.com/office/powerpoint/2010/main" val="279252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6263640" cy="6400800"/>
          </a:xfrm>
          <a:prstGeom prst="rect">
            <a:avLst/>
          </a:prstGeom>
        </p:spPr>
      </p:pic>
      <p:sp>
        <p:nvSpPr>
          <p:cNvPr id="2" name="Oval 1"/>
          <p:cNvSpPr/>
          <p:nvPr/>
        </p:nvSpPr>
        <p:spPr>
          <a:xfrm>
            <a:off x="3312706" y="914400"/>
            <a:ext cx="2286000" cy="1752600"/>
          </a:xfrm>
          <a:prstGeom prst="ellipse">
            <a:avLst/>
          </a:prstGeom>
          <a:solidFill>
            <a:srgbClr val="0070C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1047572" y="571500"/>
            <a:ext cx="2743200" cy="1600200"/>
          </a:xfrm>
          <a:prstGeom prst="wedgeRoundRectCallout">
            <a:avLst>
              <a:gd name="adj1" fmla="val 73054"/>
              <a:gd name="adj2" fmla="val 45543"/>
              <a:gd name="adj3" fmla="val 16667"/>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00"/>
                </a:solidFill>
                <a:latin typeface="Arial" pitchFamily="34" charset="0"/>
                <a:cs typeface="Arial" pitchFamily="34" charset="0"/>
              </a:rPr>
              <a:t>The Great Lakes </a:t>
            </a:r>
          </a:p>
          <a:p>
            <a:pPr algn="ctr"/>
            <a:r>
              <a:rPr lang="en-US" sz="2000" dirty="0">
                <a:solidFill>
                  <a:srgbClr val="003300"/>
                </a:solidFill>
                <a:latin typeface="Arial" pitchFamily="34" charset="0"/>
                <a:cs typeface="Arial" pitchFamily="34" charset="0"/>
              </a:rPr>
              <a:t>are a big benefit</a:t>
            </a:r>
          </a:p>
          <a:p>
            <a:pPr algn="ctr"/>
            <a:r>
              <a:rPr lang="en-US" sz="2000" dirty="0">
                <a:solidFill>
                  <a:srgbClr val="003300"/>
                </a:solidFill>
                <a:latin typeface="Arial" pitchFamily="34" charset="0"/>
                <a:cs typeface="Arial" pitchFamily="34" charset="0"/>
              </a:rPr>
              <a:t>for food production</a:t>
            </a:r>
          </a:p>
          <a:p>
            <a:pPr algn="ctr"/>
            <a:r>
              <a:rPr lang="en-US" sz="2000" dirty="0">
                <a:solidFill>
                  <a:srgbClr val="003300"/>
                </a:solidFill>
                <a:latin typeface="Arial" pitchFamily="34" charset="0"/>
                <a:cs typeface="Arial" pitchFamily="34" charset="0"/>
              </a:rPr>
              <a:t>in the United States.</a:t>
            </a:r>
          </a:p>
        </p:txBody>
      </p:sp>
      <p:sp>
        <p:nvSpPr>
          <p:cNvPr id="11" name="Rounded Rectangular Callout 10"/>
          <p:cNvSpPr/>
          <p:nvPr/>
        </p:nvSpPr>
        <p:spPr>
          <a:xfrm>
            <a:off x="862405" y="2362200"/>
            <a:ext cx="2819400" cy="1981200"/>
          </a:xfrm>
          <a:prstGeom prst="wedgeRoundRectCallout">
            <a:avLst>
              <a:gd name="adj1" fmla="val 73398"/>
              <a:gd name="adj2" fmla="val -45125"/>
              <a:gd name="adj3" fmla="val 16667"/>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00"/>
                </a:solidFill>
                <a:latin typeface="Arial" pitchFamily="34" charset="0"/>
                <a:cs typeface="Arial" pitchFamily="34" charset="0"/>
              </a:rPr>
              <a:t>China does </a:t>
            </a:r>
            <a:r>
              <a:rPr lang="en-US" sz="2000" u="sng" dirty="0">
                <a:solidFill>
                  <a:srgbClr val="003300"/>
                </a:solidFill>
                <a:latin typeface="Arial" pitchFamily="34" charset="0"/>
                <a:cs typeface="Arial" pitchFamily="34" charset="0"/>
              </a:rPr>
              <a:t>not</a:t>
            </a:r>
            <a:r>
              <a:rPr lang="en-US" sz="2000" dirty="0">
                <a:solidFill>
                  <a:srgbClr val="003300"/>
                </a:solidFill>
                <a:latin typeface="Arial" pitchFamily="34" charset="0"/>
                <a:cs typeface="Arial" pitchFamily="34" charset="0"/>
              </a:rPr>
              <a:t> have</a:t>
            </a:r>
          </a:p>
          <a:p>
            <a:pPr algn="ctr"/>
            <a:r>
              <a:rPr lang="en-US" sz="2000" dirty="0">
                <a:solidFill>
                  <a:srgbClr val="003300"/>
                </a:solidFill>
                <a:latin typeface="Arial" pitchFamily="34" charset="0"/>
                <a:cs typeface="Arial" pitchFamily="34" charset="0"/>
              </a:rPr>
              <a:t>a large region </a:t>
            </a:r>
          </a:p>
          <a:p>
            <a:pPr algn="ctr"/>
            <a:r>
              <a:rPr lang="en-US" sz="2000" dirty="0">
                <a:solidFill>
                  <a:srgbClr val="003300"/>
                </a:solidFill>
                <a:latin typeface="Arial" pitchFamily="34" charset="0"/>
                <a:cs typeface="Arial" pitchFamily="34" charset="0"/>
              </a:rPr>
              <a:t>of prime farmland</a:t>
            </a:r>
          </a:p>
          <a:p>
            <a:pPr algn="ctr"/>
            <a:r>
              <a:rPr lang="en-US" sz="2000" dirty="0">
                <a:solidFill>
                  <a:srgbClr val="003300"/>
                </a:solidFill>
                <a:latin typeface="Arial" pitchFamily="34" charset="0"/>
                <a:cs typeface="Arial" pitchFamily="34" charset="0"/>
              </a:rPr>
              <a:t>like the Corn Belt</a:t>
            </a:r>
          </a:p>
          <a:p>
            <a:pPr algn="ctr"/>
            <a:r>
              <a:rPr lang="en-US" sz="2000" dirty="0">
                <a:solidFill>
                  <a:srgbClr val="003300"/>
                </a:solidFill>
                <a:latin typeface="Arial" pitchFamily="34" charset="0"/>
                <a:cs typeface="Arial" pitchFamily="34" charset="0"/>
              </a:rPr>
              <a:t>in the Midwest.</a:t>
            </a:r>
          </a:p>
        </p:txBody>
      </p:sp>
    </p:spTree>
    <p:extLst>
      <p:ext uri="{BB962C8B-B14F-4D97-AF65-F5344CB8AC3E}">
        <p14:creationId xmlns:p14="http://schemas.microsoft.com/office/powerpoint/2010/main" val="408394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3462</TotalTime>
  <Words>1440</Words>
  <Application>Microsoft Office PowerPoint</Application>
  <PresentationFormat>On-screen Show (4:3)</PresentationFormat>
  <Paragraphs>478</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Arial Narrow</vt:lpstr>
      <vt:lpstr>Book Antiqua</vt:lpstr>
      <vt:lpstr>Calibri</vt:lpstr>
      <vt:lpstr>Cambria</vt:lpstr>
      <vt:lpstr>Lucida Sans</vt:lpstr>
      <vt:lpstr>Wingdings</vt:lpstr>
      <vt:lpstr>Wingdings 2</vt:lpstr>
      <vt:lpstr>Wingdings 3</vt:lpstr>
      <vt:lpstr>Apex</vt:lpstr>
      <vt:lpstr>Population A geographic “BIG IDEA” with many consequences IN china</vt:lpstr>
      <vt:lpstr>Section 1:  Introduction to China's  large population  Comparison of China and the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 Review:  Where does most of China's  large population live?  How does China differ from the U.S.? Compare land area size. . Compare population. . Compare having water bodies that help provide rainfall for farming. </vt:lpstr>
      <vt:lpstr>Section 2:  China's major rivers  China's major urban areas </vt:lpstr>
      <vt:lpstr>PowerPoint Presentation</vt:lpstr>
      <vt:lpstr>PowerPoint Presentation</vt:lpstr>
      <vt:lpstr>PowerPoint Presentation</vt:lpstr>
      <vt:lpstr>PowerPoint Presentation</vt:lpstr>
      <vt:lpstr>Section 2 Review:  Why are China's rivers important?  Where are the Huang He, Yangtze Jiang, and Zhu Jiang (Pearl)?  Where were ancient capital cities located? Where are today's major urban areas located?   Where does most of China's large population live?</vt:lpstr>
      <vt:lpstr>Section 3:  Different regions inside China:  Crop regions  Climate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Review:  China has several different regions:  Climate regions:   Which part of China is most dry? Which part of China is coldest? In which climate region do most people live?  Crop regions: Where is the region where farmers can grow  2 crops of rice in a year? Where is the region in which farmers  mainly grow wheat?</vt:lpstr>
      <vt:lpstr>Section 4:  Consequences of China having a large and crowded population  Huge building projects, Inventions, 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Review: -- Consequences of China having  a large and crowded population: -- Huge building projects:   Why did Chinese rulers bring people together to build the Great Wall and the Grand Canal?  Inventions and Trade: What valuable cloth did the Chinese produce? How far away did traders carry it to sell?</vt:lpstr>
      <vt:lpstr>Section 5:  - Summaries -   Other consequences  of China having  a large population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dc:creator>
  <cp:lastModifiedBy>Scott Zmija</cp:lastModifiedBy>
  <cp:revision>174</cp:revision>
  <dcterms:created xsi:type="dcterms:W3CDTF">2013-09-10T21:41:24Z</dcterms:created>
  <dcterms:modified xsi:type="dcterms:W3CDTF">2019-09-25T11:43:33Z</dcterms:modified>
</cp:coreProperties>
</file>